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9"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12192000" cy="6858000"/>
  <p:notesSz cx="6985000" cy="9282113"/>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823" autoAdjust="0"/>
  </p:normalViewPr>
  <p:slideViewPr>
    <p:cSldViewPr snapToGrid="0" snapToObjects="1">
      <p:cViewPr varScale="1">
        <p:scale>
          <a:sx n="95" d="100"/>
          <a:sy n="95" d="100"/>
        </p:scale>
        <p:origin x="-128" y="-63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
        <p:cNvGrpSpPr/>
        <p:nvPr/>
      </p:nvGrpSpPr>
      <p:grpSpPr>
        <a:xfrm>
          <a:off x="0" y="0"/>
          <a:ext cx="0" cy="0"/>
          <a:chOff x="0" y="0"/>
          <a:chExt cx="0" cy="0"/>
        </a:xfrm>
      </p:grpSpPr>
      <p:sp>
        <p:nvSpPr>
          <p:cNvPr id="2" name="Shape 2"/>
          <p:cNvSpPr txBox="1">
            <a:spLocks noGrp="1"/>
          </p:cNvSpPr>
          <p:nvPr>
            <p:ph type="hdr" idx="2"/>
          </p:nvPr>
        </p:nvSpPr>
        <p:spPr>
          <a:xfrm>
            <a:off x="-1586" y="0"/>
            <a:ext cx="3028949" cy="463550"/>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defRPr/>
            </a:lvl1pPr>
            <a:lvl2pPr marL="457200" marR="0" indent="0" algn="l" rtl="0">
              <a:lnSpc>
                <a:spcPct val="100000"/>
              </a:lnSpc>
              <a:spcBef>
                <a:spcPts val="0"/>
              </a:spcBef>
              <a:spcAft>
                <a:spcPts val="0"/>
              </a:spcAft>
              <a:defRPr/>
            </a:lvl2pPr>
            <a:lvl3pPr marL="914400" marR="0" indent="0" algn="l" rtl="0">
              <a:lnSpc>
                <a:spcPct val="100000"/>
              </a:lnSpc>
              <a:spcBef>
                <a:spcPts val="0"/>
              </a:spcBef>
              <a:spcAft>
                <a:spcPts val="0"/>
              </a:spcAft>
              <a:defRPr/>
            </a:lvl3pPr>
            <a:lvl4pPr marL="1371600" marR="0" indent="0" algn="l" rtl="0">
              <a:lnSpc>
                <a:spcPct val="100000"/>
              </a:lnSpc>
              <a:spcBef>
                <a:spcPts val="0"/>
              </a:spcBef>
              <a:spcAft>
                <a:spcPts val="0"/>
              </a:spcAft>
              <a:defRPr/>
            </a:lvl4pPr>
            <a:lvl5pPr marL="1828800" marR="0" indent="0" algn="l" rtl="0">
              <a:lnSpc>
                <a:spcPct val="100000"/>
              </a:lnSpc>
              <a:spcBef>
                <a:spcPts val="0"/>
              </a:spcBef>
              <a:spcAft>
                <a:spcPts val="0"/>
              </a:spcAft>
              <a:defRPr/>
            </a:lvl5pPr>
            <a:lvl6pPr marL="2286000" marR="0" indent="0" algn="l" rtl="0">
              <a:lnSpc>
                <a:spcPct val="100000"/>
              </a:lnSpc>
              <a:spcBef>
                <a:spcPts val="0"/>
              </a:spcBef>
              <a:spcAft>
                <a:spcPts val="0"/>
              </a:spcAft>
              <a:defRPr/>
            </a:lvl6pPr>
            <a:lvl7pPr marL="3200400" marR="0" indent="0" algn="l" rtl="0">
              <a:lnSpc>
                <a:spcPct val="100000"/>
              </a:lnSpc>
              <a:spcBef>
                <a:spcPts val="0"/>
              </a:spcBef>
              <a:spcAft>
                <a:spcPts val="0"/>
              </a:spcAft>
              <a:defRPr/>
            </a:lvl7pPr>
            <a:lvl8pPr marL="4572000" marR="0" indent="0" algn="l" rtl="0">
              <a:lnSpc>
                <a:spcPct val="100000"/>
              </a:lnSpc>
              <a:spcBef>
                <a:spcPts val="0"/>
              </a:spcBef>
              <a:spcAft>
                <a:spcPts val="0"/>
              </a:spcAft>
              <a:defRPr/>
            </a:lvl8pPr>
            <a:lvl9pPr marL="6400800" marR="0" indent="0" algn="l" rtl="0">
              <a:lnSpc>
                <a:spcPct val="100000"/>
              </a:lnSpc>
              <a:spcBef>
                <a:spcPts val="0"/>
              </a:spcBef>
              <a:spcAft>
                <a:spcPts val="0"/>
              </a:spcAft>
              <a:defRPr/>
            </a:lvl9pPr>
          </a:lstStyle>
          <a:p>
            <a:endParaRPr/>
          </a:p>
        </p:txBody>
      </p:sp>
      <p:sp>
        <p:nvSpPr>
          <p:cNvPr id="3" name="Shape 3"/>
          <p:cNvSpPr txBox="1">
            <a:spLocks noGrp="1"/>
          </p:cNvSpPr>
          <p:nvPr>
            <p:ph type="dt" idx="10"/>
          </p:nvPr>
        </p:nvSpPr>
        <p:spPr>
          <a:xfrm>
            <a:off x="3957637" y="0"/>
            <a:ext cx="3028949" cy="463550"/>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defRPr/>
            </a:lvl1pPr>
            <a:lvl2pPr marL="457200" marR="0" indent="0" algn="l" rtl="0">
              <a:lnSpc>
                <a:spcPct val="100000"/>
              </a:lnSpc>
              <a:spcBef>
                <a:spcPts val="0"/>
              </a:spcBef>
              <a:spcAft>
                <a:spcPts val="0"/>
              </a:spcAft>
              <a:defRPr/>
            </a:lvl2pPr>
            <a:lvl3pPr marL="914400" marR="0" indent="0" algn="l" rtl="0">
              <a:lnSpc>
                <a:spcPct val="100000"/>
              </a:lnSpc>
              <a:spcBef>
                <a:spcPts val="0"/>
              </a:spcBef>
              <a:spcAft>
                <a:spcPts val="0"/>
              </a:spcAft>
              <a:defRPr/>
            </a:lvl3pPr>
            <a:lvl4pPr marL="1371600" marR="0" indent="0" algn="l" rtl="0">
              <a:lnSpc>
                <a:spcPct val="100000"/>
              </a:lnSpc>
              <a:spcBef>
                <a:spcPts val="0"/>
              </a:spcBef>
              <a:spcAft>
                <a:spcPts val="0"/>
              </a:spcAft>
              <a:defRPr/>
            </a:lvl4pPr>
            <a:lvl5pPr marL="1828800" marR="0" indent="0" algn="l" rtl="0">
              <a:lnSpc>
                <a:spcPct val="100000"/>
              </a:lnSpc>
              <a:spcBef>
                <a:spcPts val="0"/>
              </a:spcBef>
              <a:spcAft>
                <a:spcPts val="0"/>
              </a:spcAft>
              <a:defRPr/>
            </a:lvl5pPr>
            <a:lvl6pPr marL="2286000" marR="0" indent="0" algn="l" rtl="0">
              <a:lnSpc>
                <a:spcPct val="100000"/>
              </a:lnSpc>
              <a:spcBef>
                <a:spcPts val="0"/>
              </a:spcBef>
              <a:spcAft>
                <a:spcPts val="0"/>
              </a:spcAft>
              <a:defRPr/>
            </a:lvl6pPr>
            <a:lvl7pPr marL="3200400" marR="0" indent="0" algn="l" rtl="0">
              <a:lnSpc>
                <a:spcPct val="100000"/>
              </a:lnSpc>
              <a:spcBef>
                <a:spcPts val="0"/>
              </a:spcBef>
              <a:spcAft>
                <a:spcPts val="0"/>
              </a:spcAft>
              <a:defRPr/>
            </a:lvl7pPr>
            <a:lvl8pPr marL="4572000" marR="0" indent="0" algn="l" rtl="0">
              <a:lnSpc>
                <a:spcPct val="100000"/>
              </a:lnSpc>
              <a:spcBef>
                <a:spcPts val="0"/>
              </a:spcBef>
              <a:spcAft>
                <a:spcPts val="0"/>
              </a:spcAft>
              <a:defRPr/>
            </a:lvl8pPr>
            <a:lvl9pPr marL="6400800" marR="0" indent="0" algn="l" rtl="0">
              <a:lnSpc>
                <a:spcPct val="100000"/>
              </a:lnSpc>
              <a:spcBef>
                <a:spcPts val="0"/>
              </a:spcBef>
              <a:spcAft>
                <a:spcPts val="0"/>
              </a:spcAft>
              <a:defRPr/>
            </a:lvl9pPr>
          </a:lstStyle>
          <a:p>
            <a:endParaRPr/>
          </a:p>
        </p:txBody>
      </p:sp>
      <p:sp>
        <p:nvSpPr>
          <p:cNvPr id="4" name="Shape 4"/>
          <p:cNvSpPr>
            <a:spLocks noGrp="1" noRot="1" noChangeAspect="1"/>
          </p:cNvSpPr>
          <p:nvPr>
            <p:ph type="sldImg" idx="3"/>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a:headEnd type="none" w="med" len="med"/>
            <a:tailEnd type="none" w="med" len="med"/>
          </a:ln>
        </p:spPr>
      </p:sp>
      <p:sp>
        <p:nvSpPr>
          <p:cNvPr id="5" name="Shape 5"/>
          <p:cNvSpPr txBox="1">
            <a:spLocks noGrp="1"/>
          </p:cNvSpPr>
          <p:nvPr>
            <p:ph type="body" idx="1"/>
          </p:nvPr>
        </p:nvSpPr>
        <p:spPr>
          <a:xfrm>
            <a:off x="931862" y="4408487"/>
            <a:ext cx="5121275" cy="4176711"/>
          </a:xfrm>
          <a:prstGeom prst="rect">
            <a:avLst/>
          </a:prstGeom>
          <a:noFill/>
          <a:ln>
            <a:noFill/>
          </a:ln>
        </p:spPr>
        <p:txBody>
          <a:bodyPr lIns="91425" tIns="91425" rIns="91425" bIns="91425" anchor="ctr"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6" name="Shape 6"/>
          <p:cNvSpPr txBox="1">
            <a:spLocks noGrp="1"/>
          </p:cNvSpPr>
          <p:nvPr>
            <p:ph type="ftr" idx="11"/>
          </p:nvPr>
        </p:nvSpPr>
        <p:spPr>
          <a:xfrm>
            <a:off x="-1586" y="8818561"/>
            <a:ext cx="3028949" cy="463550"/>
          </a:xfrm>
          <a:prstGeom prst="rect">
            <a:avLst/>
          </a:prstGeom>
          <a:noFill/>
          <a:ln>
            <a:noFill/>
          </a:ln>
        </p:spPr>
        <p:txBody>
          <a:bodyPr lIns="91425" tIns="91425" rIns="91425" bIns="91425" anchor="b" anchorCtr="0"/>
          <a:lstStyle>
            <a:lvl1pPr marL="0" marR="0" indent="0" algn="l" rtl="0">
              <a:lnSpc>
                <a:spcPct val="100000"/>
              </a:lnSpc>
              <a:spcBef>
                <a:spcPts val="0"/>
              </a:spcBef>
              <a:spcAft>
                <a:spcPts val="0"/>
              </a:spcAft>
              <a:defRPr/>
            </a:lvl1pPr>
            <a:lvl2pPr marL="457200" marR="0" indent="0" algn="l" rtl="0">
              <a:lnSpc>
                <a:spcPct val="100000"/>
              </a:lnSpc>
              <a:spcBef>
                <a:spcPts val="0"/>
              </a:spcBef>
              <a:spcAft>
                <a:spcPts val="0"/>
              </a:spcAft>
              <a:defRPr/>
            </a:lvl2pPr>
            <a:lvl3pPr marL="914400" marR="0" indent="0" algn="l" rtl="0">
              <a:lnSpc>
                <a:spcPct val="100000"/>
              </a:lnSpc>
              <a:spcBef>
                <a:spcPts val="0"/>
              </a:spcBef>
              <a:spcAft>
                <a:spcPts val="0"/>
              </a:spcAft>
              <a:defRPr/>
            </a:lvl3pPr>
            <a:lvl4pPr marL="1371600" marR="0" indent="0" algn="l" rtl="0">
              <a:lnSpc>
                <a:spcPct val="100000"/>
              </a:lnSpc>
              <a:spcBef>
                <a:spcPts val="0"/>
              </a:spcBef>
              <a:spcAft>
                <a:spcPts val="0"/>
              </a:spcAft>
              <a:defRPr/>
            </a:lvl4pPr>
            <a:lvl5pPr marL="1828800" marR="0" indent="0" algn="l" rtl="0">
              <a:lnSpc>
                <a:spcPct val="100000"/>
              </a:lnSpc>
              <a:spcBef>
                <a:spcPts val="0"/>
              </a:spcBef>
              <a:spcAft>
                <a:spcPts val="0"/>
              </a:spcAft>
              <a:defRPr/>
            </a:lvl5pPr>
            <a:lvl6pPr marL="2286000" marR="0" indent="0" algn="l" rtl="0">
              <a:lnSpc>
                <a:spcPct val="100000"/>
              </a:lnSpc>
              <a:spcBef>
                <a:spcPts val="0"/>
              </a:spcBef>
              <a:spcAft>
                <a:spcPts val="0"/>
              </a:spcAft>
              <a:defRPr/>
            </a:lvl6pPr>
            <a:lvl7pPr marL="3200400" marR="0" indent="0" algn="l" rtl="0">
              <a:lnSpc>
                <a:spcPct val="100000"/>
              </a:lnSpc>
              <a:spcBef>
                <a:spcPts val="0"/>
              </a:spcBef>
              <a:spcAft>
                <a:spcPts val="0"/>
              </a:spcAft>
              <a:defRPr/>
            </a:lvl7pPr>
            <a:lvl8pPr marL="4572000" marR="0" indent="0" algn="l" rtl="0">
              <a:lnSpc>
                <a:spcPct val="100000"/>
              </a:lnSpc>
              <a:spcBef>
                <a:spcPts val="0"/>
              </a:spcBef>
              <a:spcAft>
                <a:spcPts val="0"/>
              </a:spcAft>
              <a:defRPr/>
            </a:lvl8pPr>
            <a:lvl9pPr marL="6400800" marR="0" indent="0" algn="l" rtl="0">
              <a:lnSpc>
                <a:spcPct val="100000"/>
              </a:lnSpc>
              <a:spcBef>
                <a:spcPts val="0"/>
              </a:spcBef>
              <a:spcAft>
                <a:spcPts val="0"/>
              </a:spcAft>
              <a:defRPr/>
            </a:lvl9pPr>
          </a:lstStyle>
          <a:p>
            <a:endParaRPr/>
          </a:p>
        </p:txBody>
      </p:sp>
      <p:sp>
        <p:nvSpPr>
          <p:cNvPr id="7" name="Shape 7"/>
          <p:cNvSpPr txBox="1">
            <a:spLocks noGrp="1"/>
          </p:cNvSpPr>
          <p:nvPr>
            <p:ph type="sldNum" idx="12"/>
          </p:nvPr>
        </p:nvSpPr>
        <p:spPr>
          <a:xfrm>
            <a:off x="3957637" y="8818561"/>
            <a:ext cx="3028949" cy="463550"/>
          </a:xfrm>
          <a:prstGeom prst="rect">
            <a:avLst/>
          </a:prstGeom>
          <a:noFill/>
          <a:ln>
            <a:noFill/>
          </a:ln>
        </p:spPr>
        <p:txBody>
          <a:bodyPr lIns="19350" tIns="0" rIns="19350" bIns="0" anchor="b" anchorCtr="0">
            <a:noAutofit/>
          </a:bodyPr>
          <a:lstStyle/>
          <a:p>
            <a:pPr marL="0" marR="0" lvl="0" indent="0" algn="r" rtl="0">
              <a:lnSpc>
                <a:spcPct val="100000"/>
              </a:lnSpc>
              <a:spcBef>
                <a:spcPts val="0"/>
              </a:spcBef>
              <a:spcAft>
                <a:spcPts val="0"/>
              </a:spcAft>
              <a:buClr>
                <a:srgbClr val="000000"/>
              </a:buClr>
              <a:buSzPct val="25000"/>
              <a:buFont typeface="Times New Roman"/>
              <a:buNone/>
            </a:pPr>
            <a:fld id="{00000000-1234-1234-1234-123412341234}" type="slidenum">
              <a:rPr lang="en-US" sz="1000" b="0" i="1" u="none" strike="noStrike" cap="none" baseline="0">
                <a:solidFill>
                  <a:srgbClr val="000000"/>
                </a:solidFill>
                <a:latin typeface="Times New Roman"/>
                <a:ea typeface="Times New Roman"/>
                <a:cs typeface="Times New Roman"/>
                <a:sym typeface="Times New Roman"/>
              </a:rPr>
              <a:t>‹#›</a:t>
            </a:fld>
            <a:endParaRPr lang="en-US" sz="1000" b="0" i="1" u="none" strike="noStrike" cap="none" baseline="0">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359160386"/>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Shape 21"/>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 name="Shape 2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spcAft>
                <a:spcPts val="1200"/>
              </a:spcAft>
              <a:buClr>
                <a:schemeClr val="dk1"/>
              </a:buClr>
              <a:buSzPct val="91666"/>
              <a:buFont typeface="Arial"/>
              <a:buNone/>
            </a:pPr>
            <a:r>
              <a:rPr lang="en-US" sz="1200">
                <a:solidFill>
                  <a:schemeClr val="dk1"/>
                </a:solidFill>
              </a:rPr>
              <a:t>Cryptography is the foundation of security.</a:t>
            </a:r>
          </a:p>
          <a:p>
            <a:pPr lvl="0" rtl="0">
              <a:spcBef>
                <a:spcPts val="0"/>
              </a:spcBef>
              <a:spcAft>
                <a:spcPts val="1200"/>
              </a:spcAft>
              <a:buClr>
                <a:schemeClr val="dk1"/>
              </a:buClr>
              <a:buSzPct val="91666"/>
              <a:buFont typeface="Arial"/>
              <a:buNone/>
            </a:pPr>
            <a:r>
              <a:rPr lang="en-US" sz="1200">
                <a:solidFill>
                  <a:schemeClr val="dk1"/>
                </a:solidFill>
              </a:rPr>
              <a:t>In this lesson, we will discuss the basics of encryption as well as attacks on encryption schemes.</a:t>
            </a:r>
          </a:p>
          <a:p>
            <a:pPr lvl="0" rtl="0">
              <a:spcBef>
                <a:spcPts val="0"/>
              </a:spcBef>
              <a:spcAft>
                <a:spcPts val="1200"/>
              </a:spcAft>
              <a:buClr>
                <a:schemeClr val="dk1"/>
              </a:buClr>
              <a:buSzPct val="91666"/>
              <a:buFont typeface="Arial"/>
              <a:buNone/>
            </a:pPr>
            <a:r>
              <a:rPr lang="en-US" sz="1200">
                <a:solidFill>
                  <a:schemeClr val="dk1"/>
                </a:solidFill>
              </a:rPr>
              <a:t>We will review several historical and simple encryption schemes.</a:t>
            </a:r>
          </a:p>
          <a:p>
            <a:pPr lvl="0" rtl="0">
              <a:spcBef>
                <a:spcPts val="0"/>
              </a:spcBef>
              <a:spcAft>
                <a:spcPts val="1200"/>
              </a:spcAft>
              <a:buClr>
                <a:schemeClr val="dk1"/>
              </a:buClr>
              <a:buSzPct val="91666"/>
              <a:buFont typeface="Arial"/>
              <a:buNone/>
            </a:pPr>
            <a:r>
              <a:rPr lang="en-US" sz="1200">
                <a:solidFill>
                  <a:schemeClr val="dk1"/>
                </a:solidFill>
              </a:rPr>
              <a:t>We then introduce three main types of modern cryptography and how they are used in security.</a:t>
            </a:r>
          </a:p>
          <a:p>
            <a:pPr lvl="0" rtl="0">
              <a:spcBef>
                <a:spcPts val="0"/>
              </a:spcBef>
              <a:buClr>
                <a:schemeClr val="dk1"/>
              </a:buClr>
              <a:buFont typeface="Arial"/>
              <a:buNone/>
            </a:pPr>
            <a:endParaRPr>
              <a:solidFill>
                <a:schemeClr val="dk1"/>
              </a:solidFill>
            </a:endParaRPr>
          </a:p>
          <a:p>
            <a:pPr lvl="0" rtl="0">
              <a:spcBef>
                <a:spcPts val="0"/>
              </a:spcBef>
              <a:buNone/>
            </a:pPr>
            <a:endParaRPr/>
          </a:p>
        </p:txBody>
      </p:sp>
      <p:sp>
        <p:nvSpPr>
          <p:cNvPr id="23" name="Shape 2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6" name="Shape 10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78571"/>
              <a:buFont typeface="Arial"/>
              <a:buNone/>
            </a:pPr>
            <a:r>
              <a:rPr lang="en-US" b="1">
                <a:solidFill>
                  <a:schemeClr val="dk1"/>
                </a:solidFill>
              </a:rPr>
              <a:t>QUIZ:</a:t>
            </a:r>
          </a:p>
          <a:p>
            <a:pPr lvl="0" rtl="0">
              <a:spcBef>
                <a:spcPts val="0"/>
              </a:spcBef>
              <a:buClr>
                <a:schemeClr val="dk1"/>
              </a:buClr>
              <a:buSzPct val="25000"/>
              <a:buFont typeface="Arial"/>
              <a:buNone/>
            </a:pPr>
            <a:r>
              <a:rPr lang="en-US" sz="1200">
                <a:solidFill>
                  <a:schemeClr val="dk1"/>
                </a:solidFill>
              </a:rPr>
              <a:t>Let’s review some simple ciphers; these are symmetric encryption schemes.</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The first is the famous Caesar’s cipher. It works by mapping a letter to another letter by always the same amount of shift, e.g., if A is mapped to D, that means the shift is 3, and so B is mapped to E. The shift amount is the secret, or, key, of this scheme. An attacker only needs to try 26 possible keys.</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Decipher the message using Caesar’s cipher.</a:t>
            </a:r>
          </a:p>
          <a:p>
            <a:pPr lvl="0" rtl="0">
              <a:spcBef>
                <a:spcPts val="0"/>
              </a:spcBef>
              <a:buClr>
                <a:schemeClr val="dk1"/>
              </a:buClr>
              <a:buSzPct val="78571"/>
              <a:buFont typeface="Arial"/>
              <a:buNone/>
            </a:pPr>
            <a:r>
              <a:rPr lang="en-US" b="1">
                <a:solidFill>
                  <a:schemeClr val="dk1"/>
                </a:solidFill>
              </a:rPr>
              <a:t/>
            </a:r>
            <a:br>
              <a:rPr lang="en-US" b="1">
                <a:solidFill>
                  <a:schemeClr val="dk1"/>
                </a:solidFill>
              </a:rPr>
            </a:br>
            <a:r>
              <a:rPr lang="en-US" b="1">
                <a:solidFill>
                  <a:schemeClr val="dk1"/>
                </a:solidFill>
              </a:rPr>
              <a:t>SOLUTION:</a:t>
            </a:r>
          </a:p>
          <a:p>
            <a:pPr lvl="0" rtl="0">
              <a:spcBef>
                <a:spcPts val="0"/>
              </a:spcBef>
              <a:buClr>
                <a:schemeClr val="dk1"/>
              </a:buClr>
              <a:buSzPct val="25000"/>
              <a:buFont typeface="Arial"/>
              <a:buNone/>
            </a:pPr>
            <a:r>
              <a:rPr lang="en-US" sz="1200">
                <a:solidFill>
                  <a:schemeClr val="dk1"/>
                </a:solidFill>
              </a:rPr>
              <a:t>Caesar shifted the letters by three, so this code is not difficult to solve: Information Security</a:t>
            </a:r>
          </a:p>
          <a:p>
            <a:pPr lvl="0" rtl="0">
              <a:spcBef>
                <a:spcPts val="0"/>
              </a:spcBef>
              <a:buClr>
                <a:schemeClr val="dk1"/>
              </a:buClr>
              <a:buSzPct val="25000"/>
              <a:buFont typeface="Arial"/>
              <a:buNone/>
            </a:pPr>
            <a:r>
              <a:rPr lang="en-US" sz="1200">
                <a:solidFill>
                  <a:schemeClr val="dk1"/>
                </a:solidFill>
              </a:rPr>
              <a:t>This code was secure for Caesar because most of his enemies were either illiterate or would make the assumption it was in a language they did not understand.  </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In this case social engineering worked to the advantage of information security. </a:t>
            </a:r>
          </a:p>
        </p:txBody>
      </p:sp>
      <p:sp>
        <p:nvSpPr>
          <p:cNvPr id="107" name="Shape 10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4" name="Shape 11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sz="1200">
                <a:solidFill>
                  <a:schemeClr val="dk1"/>
                </a:solidFill>
              </a:rPr>
              <a:t>A generalization of this scheme is to allow arbitrary mapping of one letter to another (of course, we need to avoid two letters being mapped to the same letter). The mapping, i.e., how each letter is mapped to another, is the key. But there are 26 factorial  possible keys. This is a very huge key space. Instead of trying all possible keys, an attacker can analyze the statistical frequencies of letters to break the schemes. For example, in English, the most frequently used letter is E, and if in the ciphertext, the letter X is the most frequent, then there is a high probability that E is mapped to X.</a:t>
            </a:r>
          </a:p>
        </p:txBody>
      </p:sp>
      <p:sp>
        <p:nvSpPr>
          <p:cNvPr id="115" name="Shape 11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1" name="Shape 121"/>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sz="1200">
                <a:solidFill>
                  <a:schemeClr val="dk1"/>
                </a:solidFill>
              </a:rPr>
              <a:t>For substitution ciphers, rather than trying all possible keys, we can use the frequencies of letters. Here is the frequency distribution of English letters.</a:t>
            </a:r>
          </a:p>
        </p:txBody>
      </p:sp>
      <p:sp>
        <p:nvSpPr>
          <p:cNvPr id="122" name="Shape 122"/>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2" name="Shape 13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We can use the frequency distribution to analyze ciphertext and find the letter mapping, or, the key, and decrypt the ciphertext. </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So let’s try this …</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WE WILL MEET IN THE MIDDLE OF THE LIBRARY AT NOON ALL ARRANGEMENTS ARE MADE</a:t>
            </a:r>
          </a:p>
          <a:p>
            <a:pPr>
              <a:spcBef>
                <a:spcPts val="0"/>
              </a:spcBef>
              <a:buNone/>
            </a:pPr>
            <a:endParaRPr/>
          </a:p>
        </p:txBody>
      </p:sp>
      <p:sp>
        <p:nvSpPr>
          <p:cNvPr id="133" name="Shape 13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3" name="Shape 14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78571"/>
              <a:buFont typeface="Arial"/>
              <a:buNone/>
            </a:pPr>
            <a:r>
              <a:rPr lang="en-US" b="1">
                <a:solidFill>
                  <a:schemeClr val="dk1"/>
                </a:solidFill>
              </a:rPr>
              <a:t>QUIZ:</a:t>
            </a:r>
          </a:p>
          <a:p>
            <a:pPr lvl="0" rtl="0">
              <a:spcBef>
                <a:spcPts val="0"/>
              </a:spcBef>
              <a:buClr>
                <a:schemeClr val="dk1"/>
              </a:buClr>
              <a:buSzPct val="25000"/>
              <a:buFont typeface="Arial"/>
              <a:buNone/>
            </a:pPr>
            <a:r>
              <a:rPr lang="en-US" sz="1200">
                <a:solidFill>
                  <a:schemeClr val="dk1"/>
                </a:solidFill>
              </a:rPr>
              <a:t>Try your hand at deciphering this message.  Use the link in the instructor’s notes to see a list of the most common words in the English language. </a:t>
            </a:r>
          </a:p>
          <a:p>
            <a:pPr lvl="0" rtl="0">
              <a:spcBef>
                <a:spcPts val="0"/>
              </a:spcBef>
              <a:buClr>
                <a:schemeClr val="dk1"/>
              </a:buClr>
              <a:buSzPct val="78571"/>
              <a:buFont typeface="Arial"/>
              <a:buNone/>
            </a:pPr>
            <a:r>
              <a:rPr lang="en-US" b="1">
                <a:solidFill>
                  <a:schemeClr val="dk1"/>
                </a:solidFill>
              </a:rPr>
              <a:t/>
            </a:r>
            <a:br>
              <a:rPr lang="en-US" b="1">
                <a:solidFill>
                  <a:schemeClr val="dk1"/>
                </a:solidFill>
              </a:rPr>
            </a:br>
            <a:r>
              <a:rPr lang="en-US" b="1">
                <a:solidFill>
                  <a:schemeClr val="dk1"/>
                </a:solidFill>
              </a:rPr>
              <a:t>SOLUTION:</a:t>
            </a:r>
          </a:p>
          <a:p>
            <a:pPr lvl="0" rtl="0">
              <a:spcBef>
                <a:spcPts val="0"/>
              </a:spcBef>
              <a:buClr>
                <a:schemeClr val="dk1"/>
              </a:buClr>
              <a:buSzPct val="25000"/>
              <a:buFont typeface="Arial"/>
              <a:buNone/>
            </a:pPr>
            <a:r>
              <a:rPr lang="en-US" sz="1200">
                <a:solidFill>
                  <a:schemeClr val="dk1"/>
                </a:solidFill>
              </a:rPr>
              <a:t>Rather than trying 26 factorial keys, we can leverage our knowledge of the english language. </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The most common word in english is ‘the’. There are two three letter words, but the odds are good ‘the’ is not at the end sentence. Substituting the letters throughout the phrase </a:t>
            </a:r>
          </a:p>
          <a:p>
            <a:pPr lvl="0" rtl="0">
              <a:spcBef>
                <a:spcPts val="0"/>
              </a:spcBef>
              <a:buClr>
                <a:schemeClr val="dk1"/>
              </a:buClr>
              <a:buSzPct val="91666"/>
              <a:buFont typeface="Arial"/>
              <a:buNone/>
            </a:pPr>
            <a:r>
              <a:rPr lang="en-US" sz="1200">
                <a:solidFill>
                  <a:schemeClr val="dk1"/>
                </a:solidFill>
              </a:rPr>
              <a:t>we get : TH_ _   _ _ THE E_ _</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91666"/>
              <a:buFont typeface="Arial"/>
              <a:buNone/>
            </a:pPr>
            <a:r>
              <a:rPr lang="en-US" sz="1200">
                <a:solidFill>
                  <a:schemeClr val="dk1"/>
                </a:solidFill>
              </a:rPr>
              <a:t>Using logic and english we can get:: </a:t>
            </a:r>
          </a:p>
          <a:p>
            <a:pPr lvl="0" rtl="0">
              <a:spcBef>
                <a:spcPts val="0"/>
              </a:spcBef>
              <a:buClr>
                <a:schemeClr val="dk1"/>
              </a:buClr>
              <a:buSzPct val="91666"/>
              <a:buFont typeface="Arial"/>
              <a:buNone/>
            </a:pPr>
            <a:r>
              <a:rPr lang="en-US" sz="1200">
                <a:solidFill>
                  <a:schemeClr val="dk1"/>
                </a:solidFill>
              </a:rPr>
              <a:t>THIN IN THE E_ _</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91666"/>
              <a:buFont typeface="Arial"/>
              <a:buNone/>
            </a:pPr>
            <a:r>
              <a:rPr lang="en-US" sz="1200">
                <a:solidFill>
                  <a:schemeClr val="dk1"/>
                </a:solidFill>
              </a:rPr>
              <a:t>or </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91666"/>
              <a:buFont typeface="Arial"/>
              <a:buNone/>
            </a:pPr>
            <a:r>
              <a:rPr lang="en-US" sz="1200">
                <a:solidFill>
                  <a:schemeClr val="dk1"/>
                </a:solidFill>
              </a:rPr>
              <a:t>THIS IS THE E_ _</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91666"/>
              <a:buFont typeface="Arial"/>
              <a:buNone/>
            </a:pPr>
            <a:r>
              <a:rPr lang="en-US" sz="1200">
                <a:solidFill>
                  <a:schemeClr val="dk1"/>
                </a:solidFill>
              </a:rPr>
              <a:t>Both could be a legitimate message. </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91666"/>
              <a:buFont typeface="Arial"/>
              <a:buNone/>
            </a:pPr>
            <a:r>
              <a:rPr lang="en-US" sz="1200">
                <a:solidFill>
                  <a:schemeClr val="dk1"/>
                </a:solidFill>
              </a:rPr>
              <a:t>Without more information (or a longer message) we would probably have to guess the answer. </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91666"/>
              <a:buFont typeface="Arial"/>
              <a:buNone/>
            </a:pPr>
            <a:r>
              <a:rPr lang="en-US" sz="1200">
                <a:solidFill>
                  <a:schemeClr val="dk1"/>
                </a:solidFill>
              </a:rPr>
              <a:t>(The answer is … THIS IS THE END)</a:t>
            </a:r>
          </a:p>
          <a:p>
            <a:pPr marL="0" lvl="0" indent="0" rtl="0">
              <a:spcBef>
                <a:spcPts val="0"/>
              </a:spcBef>
              <a:buClr>
                <a:schemeClr val="dk1"/>
              </a:buClr>
              <a:buFont typeface="Arial"/>
              <a:buNone/>
            </a:pPr>
            <a:endParaRPr b="1"/>
          </a:p>
        </p:txBody>
      </p:sp>
      <p:sp>
        <p:nvSpPr>
          <p:cNvPr id="144" name="Shape 14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0" name="Shape 15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Here is a real example of a polyalphabetic substitution cipher. It has a clever way of representing possible mappings from one letter to another as a matrix.</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Here, we process a plaintext by processing one letter at a time across the columns. We use the letters in key, which are the rows, to look up the mapping of a plaintext letter to a ciphertext letter. </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Suppose we have plaintext where the first three letters are ATT, and the keystream with first three letters LEM. For column A, we look at row L, and the corresponding letter is L. For column T, row E, the corresponding letter is X, and for column T and row M, the letter is F. Therefore, the ciphtertext for ATT is LXF.</a:t>
            </a:r>
          </a:p>
          <a:p>
            <a:pPr>
              <a:spcBef>
                <a:spcPts val="0"/>
              </a:spcBef>
              <a:buNone/>
            </a:pPr>
            <a:endParaRPr/>
          </a:p>
        </p:txBody>
      </p:sp>
      <p:sp>
        <p:nvSpPr>
          <p:cNvPr id="151" name="Shape 15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2" name="Shape 16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78571"/>
              <a:buFont typeface="Arial"/>
              <a:buNone/>
            </a:pPr>
            <a:r>
              <a:rPr lang="en-US" b="1">
                <a:solidFill>
                  <a:schemeClr val="dk1"/>
                </a:solidFill>
              </a:rPr>
              <a:t>QUIZ:</a:t>
            </a:r>
          </a:p>
          <a:p>
            <a:pPr lvl="0" rtl="0">
              <a:spcBef>
                <a:spcPts val="0"/>
              </a:spcBef>
              <a:buClr>
                <a:schemeClr val="dk1"/>
              </a:buClr>
              <a:buSzPct val="91666"/>
              <a:buFont typeface="Arial"/>
              <a:buNone/>
            </a:pPr>
            <a:r>
              <a:rPr lang="en-US" sz="1200">
                <a:solidFill>
                  <a:schemeClr val="dk1"/>
                </a:solidFill>
              </a:rPr>
              <a:t>For a long time the Vigenere cipher was thought to be unbreakable. Can you see any exploitable  weaknesses in the cipher?</a:t>
            </a:r>
          </a:p>
          <a:p>
            <a:pPr lvl="0" rtl="0">
              <a:spcBef>
                <a:spcPts val="0"/>
              </a:spcBef>
              <a:buClr>
                <a:schemeClr val="dk1"/>
              </a:buClr>
              <a:buSzPct val="78571"/>
              <a:buFont typeface="Arial"/>
              <a:buNone/>
            </a:pPr>
            <a:r>
              <a:rPr lang="en-US" b="1">
                <a:solidFill>
                  <a:schemeClr val="dk1"/>
                </a:solidFill>
              </a:rPr>
              <a:t/>
            </a:r>
            <a:br>
              <a:rPr lang="en-US" b="1">
                <a:solidFill>
                  <a:schemeClr val="dk1"/>
                </a:solidFill>
              </a:rPr>
            </a:br>
            <a:r>
              <a:rPr lang="en-US" b="1">
                <a:solidFill>
                  <a:schemeClr val="dk1"/>
                </a:solidFill>
              </a:rPr>
              <a:t>SOLUTION:</a:t>
            </a:r>
          </a:p>
          <a:p>
            <a:pPr lvl="0" rtl="0">
              <a:spcBef>
                <a:spcPts val="0"/>
              </a:spcBef>
              <a:buClr>
                <a:schemeClr val="dk1"/>
              </a:buClr>
              <a:buSzPct val="91666"/>
              <a:buFont typeface="Arial"/>
              <a:buNone/>
            </a:pPr>
            <a:r>
              <a:rPr lang="en-US" sz="1200">
                <a:solidFill>
                  <a:schemeClr val="dk1"/>
                </a:solidFill>
              </a:rPr>
              <a:t>While monoalphabetic  codes can be broken by analyzing the message, polyalphabetic codes can be broken by analyzing the key.</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91666"/>
              <a:buFont typeface="Arial"/>
              <a:buNone/>
            </a:pPr>
            <a:r>
              <a:rPr lang="en-US" sz="1200">
                <a:solidFill>
                  <a:schemeClr val="dk1"/>
                </a:solidFill>
              </a:rPr>
              <a:t>Use of a repeating key can be exploited. The longer the message the easier it is to break. </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91666"/>
              <a:buFont typeface="Arial"/>
              <a:buNone/>
            </a:pPr>
            <a:r>
              <a:rPr lang="en-US" sz="1200">
                <a:solidFill>
                  <a:schemeClr val="dk1"/>
                </a:solidFill>
              </a:rPr>
              <a:t>Security of the key, rather than the message is a positive of the cipher. </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91666"/>
              <a:buFont typeface="Arial"/>
              <a:buNone/>
            </a:pPr>
            <a:r>
              <a:rPr lang="en-US" sz="1200">
                <a:solidFill>
                  <a:schemeClr val="dk1"/>
                </a:solidFill>
              </a:rPr>
              <a:t>You can read the details by going to the link posted in the instructor’s notes. </a:t>
            </a:r>
          </a:p>
        </p:txBody>
      </p:sp>
      <p:sp>
        <p:nvSpPr>
          <p:cNvPr id="163" name="Shape 16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0" name="Shape 17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We have discussed that an encryption key should be a secret. What about the encryption algorithm itself?</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In general, we should keep the algorithm open so that it can be reviewed and improved by the broad community. More importantly, we don’t have to rely on the secrecy of the algorithm for security.</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Therefore, in practice, we should always used the widely known and deployed algorithms and standards.</a:t>
            </a:r>
          </a:p>
          <a:p>
            <a:pPr>
              <a:spcBef>
                <a:spcPts val="0"/>
              </a:spcBef>
              <a:buNone/>
            </a:pPr>
            <a:endParaRPr/>
          </a:p>
        </p:txBody>
      </p:sp>
      <p:sp>
        <p:nvSpPr>
          <p:cNvPr id="171" name="Shape 17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8" name="Shape 17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sz="1200">
                <a:solidFill>
                  <a:schemeClr val="dk1"/>
                </a:solidFill>
              </a:rPr>
              <a:t>There are several types of cryptographic algorithms …</a:t>
            </a:r>
          </a:p>
        </p:txBody>
      </p:sp>
      <p:sp>
        <p:nvSpPr>
          <p:cNvPr id="179" name="Shape 17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5" name="Shape 18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To be useful for message</a:t>
            </a:r>
          </a:p>
          <a:p>
            <a:pPr lvl="0" rtl="0">
              <a:spcBef>
                <a:spcPts val="0"/>
              </a:spcBef>
              <a:buClr>
                <a:schemeClr val="dk1"/>
              </a:buClr>
              <a:buSzPct val="25000"/>
              <a:buFont typeface="Arial"/>
              <a:buNone/>
            </a:pPr>
            <a:r>
              <a:rPr lang="en-US" sz="1200">
                <a:solidFill>
                  <a:schemeClr val="dk1"/>
                </a:solidFill>
              </a:rPr>
              <a:t>Authentication and integrity protection, a hash function H must have the following properties:</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1. H can be applied to a block of data of any size.</a:t>
            </a:r>
          </a:p>
          <a:p>
            <a:pPr rtl="0">
              <a:spcBef>
                <a:spcPts val="0"/>
              </a:spcBef>
              <a:buNone/>
            </a:pPr>
            <a:endParaRPr/>
          </a:p>
          <a:p>
            <a:pPr rtl="0">
              <a:spcBef>
                <a:spcPts val="0"/>
              </a:spcBef>
              <a:buNone/>
            </a:pPr>
            <a:r>
              <a:rPr lang="en-US" sz="1200">
                <a:solidFill>
                  <a:schemeClr val="dk1"/>
                </a:solidFill>
              </a:rPr>
              <a:t>2. H produces a fixed-length output.</a:t>
            </a:r>
          </a:p>
          <a:p>
            <a:pPr rtl="0">
              <a:spcBef>
                <a:spcPts val="0"/>
              </a:spcBef>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3. H(</a:t>
            </a:r>
            <a:r>
              <a:rPr lang="en-US" sz="1200" i="1">
                <a:solidFill>
                  <a:schemeClr val="dk1"/>
                </a:solidFill>
              </a:rPr>
              <a:t>x) is relatively easy to compute for any given x, making both hardware and</a:t>
            </a:r>
          </a:p>
          <a:p>
            <a:pPr lvl="0" rtl="0">
              <a:spcBef>
                <a:spcPts val="0"/>
              </a:spcBef>
              <a:buNone/>
            </a:pPr>
            <a:r>
              <a:rPr lang="en-US" sz="1200">
                <a:solidFill>
                  <a:schemeClr val="dk1"/>
                </a:solidFill>
              </a:rPr>
              <a:t>software implementations practical.</a:t>
            </a:r>
          </a:p>
          <a:p>
            <a:pPr lvl="0" rtl="0">
              <a:spcBef>
                <a:spcPts val="0"/>
              </a:spcBef>
              <a:buNone/>
            </a:pPr>
            <a:endParaRPr sz="1200">
              <a:solidFill>
                <a:schemeClr val="dk1"/>
              </a:solidFill>
            </a:endParaRPr>
          </a:p>
          <a:p>
            <a:pPr lvl="0" rtl="0">
              <a:spcBef>
                <a:spcPts val="0"/>
              </a:spcBef>
              <a:buNone/>
            </a:pPr>
            <a:r>
              <a:rPr lang="en-US" sz="1200">
                <a:solidFill>
                  <a:schemeClr val="dk1"/>
                </a:solidFill>
              </a:rPr>
              <a:t>4. For any given code </a:t>
            </a:r>
            <a:r>
              <a:rPr lang="en-US" sz="1200" i="1">
                <a:solidFill>
                  <a:schemeClr val="dk1"/>
                </a:solidFill>
              </a:rPr>
              <a:t>h, it is computationally infeasible to find x such that</a:t>
            </a:r>
          </a:p>
          <a:p>
            <a:pPr lvl="0" rtl="0">
              <a:spcBef>
                <a:spcPts val="0"/>
              </a:spcBef>
              <a:buNone/>
            </a:pPr>
            <a:r>
              <a:rPr lang="en-US" sz="1200">
                <a:solidFill>
                  <a:schemeClr val="dk1"/>
                </a:solidFill>
              </a:rPr>
              <a:t>H(</a:t>
            </a:r>
            <a:r>
              <a:rPr lang="en-US" sz="1200" i="1">
                <a:solidFill>
                  <a:schemeClr val="dk1"/>
                </a:solidFill>
              </a:rPr>
              <a:t>x)  h. A hash function with this property is referred to as one-way or preimage</a:t>
            </a:r>
          </a:p>
          <a:p>
            <a:pPr lvl="0" rtl="0">
              <a:spcBef>
                <a:spcPts val="0"/>
              </a:spcBef>
              <a:buNone/>
            </a:pPr>
            <a:r>
              <a:rPr lang="en-US" sz="1200">
                <a:solidFill>
                  <a:schemeClr val="dk1"/>
                </a:solidFill>
              </a:rPr>
              <a:t>resistant.</a:t>
            </a:r>
          </a:p>
          <a:p>
            <a:pPr lvl="0" rtl="0">
              <a:spcBef>
                <a:spcPts val="0"/>
              </a:spcBef>
              <a:buNone/>
            </a:pPr>
            <a:endParaRPr sz="1200">
              <a:solidFill>
                <a:schemeClr val="dk1"/>
              </a:solidFill>
            </a:endParaRPr>
          </a:p>
          <a:p>
            <a:pPr lvl="0" rtl="0">
              <a:spcBef>
                <a:spcPts val="0"/>
              </a:spcBef>
              <a:buNone/>
            </a:pPr>
            <a:r>
              <a:rPr lang="en-US" sz="1200">
                <a:solidFill>
                  <a:schemeClr val="dk1"/>
                </a:solidFill>
              </a:rPr>
              <a:t>5. For any given block </a:t>
            </a:r>
            <a:r>
              <a:rPr lang="en-US" sz="1200" i="1">
                <a:solidFill>
                  <a:schemeClr val="dk1"/>
                </a:solidFill>
              </a:rPr>
              <a:t>x, it is computationally infeasible to find y ≠ x with</a:t>
            </a:r>
          </a:p>
          <a:p>
            <a:pPr lvl="0" rtl="0">
              <a:spcBef>
                <a:spcPts val="0"/>
              </a:spcBef>
              <a:buNone/>
            </a:pPr>
            <a:r>
              <a:rPr lang="en-US" sz="1200">
                <a:solidFill>
                  <a:schemeClr val="dk1"/>
                </a:solidFill>
              </a:rPr>
              <a:t>H(</a:t>
            </a:r>
            <a:r>
              <a:rPr lang="en-US" sz="1200" i="1">
                <a:solidFill>
                  <a:schemeClr val="dk1"/>
                </a:solidFill>
              </a:rPr>
              <a:t>y)  H(x). A hash function with this property is referred to as second preimage</a:t>
            </a:r>
          </a:p>
          <a:p>
            <a:pPr lvl="0" rtl="0">
              <a:spcBef>
                <a:spcPts val="0"/>
              </a:spcBef>
              <a:buNone/>
            </a:pPr>
            <a:r>
              <a:rPr lang="en-US" sz="1200">
                <a:solidFill>
                  <a:schemeClr val="dk1"/>
                </a:solidFill>
              </a:rPr>
              <a:t>resistant. This is sometimes referred to as weak collision resistant.</a:t>
            </a:r>
          </a:p>
          <a:p>
            <a:pPr lvl="0" rtl="0">
              <a:spcBef>
                <a:spcPts val="0"/>
              </a:spcBef>
              <a:buNone/>
            </a:pPr>
            <a:endParaRPr sz="1200">
              <a:solidFill>
                <a:schemeClr val="dk1"/>
              </a:solidFill>
            </a:endParaRPr>
          </a:p>
          <a:p>
            <a:pPr lvl="0" rtl="0">
              <a:spcBef>
                <a:spcPts val="0"/>
              </a:spcBef>
              <a:buNone/>
            </a:pPr>
            <a:r>
              <a:rPr lang="en-US" sz="1200">
                <a:solidFill>
                  <a:schemeClr val="dk1"/>
                </a:solidFill>
              </a:rPr>
              <a:t>6. It is computationally infeasible to find any pair (</a:t>
            </a:r>
            <a:r>
              <a:rPr lang="en-US" sz="1200" i="1">
                <a:solidFill>
                  <a:schemeClr val="dk1"/>
                </a:solidFill>
              </a:rPr>
              <a:t>x, y) such that H(x)  H(y).</a:t>
            </a:r>
          </a:p>
          <a:p>
            <a:pPr lvl="0" rtl="0">
              <a:spcBef>
                <a:spcPts val="0"/>
              </a:spcBef>
              <a:buNone/>
            </a:pPr>
            <a:r>
              <a:rPr lang="en-US" sz="1200">
                <a:solidFill>
                  <a:schemeClr val="dk1"/>
                </a:solidFill>
              </a:rPr>
              <a:t>A hash function with this property is referred to as collision resistant. This is</a:t>
            </a:r>
          </a:p>
          <a:p>
            <a:pPr lvl="0" rtl="0">
              <a:spcBef>
                <a:spcPts val="0"/>
              </a:spcBef>
              <a:buNone/>
            </a:pPr>
            <a:r>
              <a:rPr lang="en-US" sz="1200">
                <a:solidFill>
                  <a:schemeClr val="dk1"/>
                </a:solidFill>
              </a:rPr>
              <a:t>sometimes referred to as strong collision resistant.</a:t>
            </a:r>
          </a:p>
          <a:p>
            <a:pPr lvl="0" rtl="0">
              <a:spcBef>
                <a:spcPts val="0"/>
              </a:spcBef>
              <a:buNone/>
            </a:pPr>
            <a:endParaRPr sz="1200">
              <a:solidFill>
                <a:schemeClr val="dk1"/>
              </a:solidFill>
            </a:endParaRPr>
          </a:p>
          <a:p>
            <a:pPr lvl="0" rtl="0">
              <a:spcBef>
                <a:spcPts val="0"/>
              </a:spcBef>
              <a:buNone/>
            </a:pPr>
            <a:r>
              <a:rPr lang="en-US" sz="1200">
                <a:solidFill>
                  <a:schemeClr val="dk1"/>
                </a:solidFill>
              </a:rPr>
              <a:t>The first three properties are requirements for the practical application of a hash</a:t>
            </a:r>
          </a:p>
          <a:p>
            <a:pPr lvl="0" rtl="0">
              <a:spcBef>
                <a:spcPts val="0"/>
              </a:spcBef>
              <a:buNone/>
            </a:pPr>
            <a:r>
              <a:rPr lang="en-US" sz="1200">
                <a:solidFill>
                  <a:schemeClr val="dk1"/>
                </a:solidFill>
              </a:rPr>
              <a:t>function to message authentication.</a:t>
            </a:r>
          </a:p>
          <a:p>
            <a:pPr lvl="0" rtl="0">
              <a:spcBef>
                <a:spcPts val="0"/>
              </a:spcBef>
              <a:buNone/>
            </a:pPr>
            <a:endParaRPr sz="1200">
              <a:solidFill>
                <a:schemeClr val="dk1"/>
              </a:solidFill>
            </a:endParaRPr>
          </a:p>
          <a:p>
            <a:pPr lvl="0" rtl="0">
              <a:spcBef>
                <a:spcPts val="0"/>
              </a:spcBef>
              <a:buNone/>
            </a:pPr>
            <a:r>
              <a:rPr lang="en-US" sz="1200">
                <a:solidFill>
                  <a:schemeClr val="dk1"/>
                </a:solidFill>
              </a:rPr>
              <a:t>The fourth property is the one-way property: It is easy to generate a code given a</a:t>
            </a:r>
          </a:p>
          <a:p>
            <a:pPr lvl="0" rtl="0">
              <a:spcBef>
                <a:spcPts val="0"/>
              </a:spcBef>
              <a:buNone/>
            </a:pPr>
            <a:r>
              <a:rPr lang="en-US" sz="1200">
                <a:solidFill>
                  <a:schemeClr val="dk1"/>
                </a:solidFill>
              </a:rPr>
              <a:t>message, but virtually impossible to generate a message given a code. This property is</a:t>
            </a:r>
          </a:p>
          <a:p>
            <a:pPr lvl="0" rtl="0">
              <a:spcBef>
                <a:spcPts val="0"/>
              </a:spcBef>
              <a:buNone/>
            </a:pPr>
            <a:r>
              <a:rPr lang="en-US" sz="1200">
                <a:solidFill>
                  <a:schemeClr val="dk1"/>
                </a:solidFill>
              </a:rPr>
              <a:t>important if the authentication technique involves the use of a secret value, that is, by hashing the message and a secret together.</a:t>
            </a:r>
          </a:p>
          <a:p>
            <a:pPr lvl="0" rtl="0">
              <a:spcBef>
                <a:spcPts val="0"/>
              </a:spcBef>
              <a:buNone/>
            </a:pPr>
            <a:r>
              <a:rPr lang="en-US" sz="1200">
                <a:solidFill>
                  <a:schemeClr val="dk1"/>
                </a:solidFill>
              </a:rPr>
              <a:t>The secret value itself is not sent; however, if the hash function is not one way, an attacker</a:t>
            </a:r>
          </a:p>
          <a:p>
            <a:pPr lvl="0" rtl="0">
              <a:spcBef>
                <a:spcPts val="0"/>
              </a:spcBef>
              <a:buNone/>
            </a:pPr>
            <a:r>
              <a:rPr lang="en-US" sz="1200">
                <a:solidFill>
                  <a:schemeClr val="dk1"/>
                </a:solidFill>
              </a:rPr>
              <a:t>can easily discover the secret value</a:t>
            </a:r>
            <a:r>
              <a:rPr lang="en-US" sz="1200" i="1">
                <a:solidFill>
                  <a:schemeClr val="dk1"/>
                </a:solidFill>
              </a:rPr>
              <a:t>.</a:t>
            </a:r>
          </a:p>
          <a:p>
            <a:pPr lvl="0" rtl="0">
              <a:spcBef>
                <a:spcPts val="0"/>
              </a:spcBef>
              <a:buNone/>
            </a:pPr>
            <a:endParaRPr sz="1200">
              <a:solidFill>
                <a:schemeClr val="dk1"/>
              </a:solidFill>
            </a:endParaRPr>
          </a:p>
          <a:p>
            <a:pPr lvl="0" rtl="0">
              <a:spcBef>
                <a:spcPts val="0"/>
              </a:spcBef>
              <a:buNone/>
            </a:pPr>
            <a:r>
              <a:rPr lang="en-US" sz="1200">
                <a:solidFill>
                  <a:schemeClr val="dk1"/>
                </a:solidFill>
              </a:rPr>
              <a:t>The fifth property guarantees that it is impossible to find an alternative</a:t>
            </a:r>
          </a:p>
          <a:p>
            <a:pPr lvl="0" rtl="0">
              <a:spcBef>
                <a:spcPts val="0"/>
              </a:spcBef>
              <a:buNone/>
            </a:pPr>
            <a:r>
              <a:rPr lang="en-US" sz="1200">
                <a:solidFill>
                  <a:schemeClr val="dk1"/>
                </a:solidFill>
              </a:rPr>
              <a:t>message with the same hash value as a given message. This prevents forgery when</a:t>
            </a:r>
          </a:p>
          <a:p>
            <a:pPr lvl="0" rtl="0">
              <a:spcBef>
                <a:spcPts val="0"/>
              </a:spcBef>
              <a:buNone/>
            </a:pPr>
            <a:r>
              <a:rPr lang="en-US" sz="1200">
                <a:solidFill>
                  <a:schemeClr val="dk1"/>
                </a:solidFill>
              </a:rPr>
              <a:t>an encrypted hash code is used. If this property were not true,</a:t>
            </a:r>
          </a:p>
          <a:p>
            <a:pPr lvl="0" rtl="0">
              <a:spcBef>
                <a:spcPts val="0"/>
              </a:spcBef>
              <a:buNone/>
            </a:pPr>
            <a:r>
              <a:rPr lang="en-US" sz="1200">
                <a:solidFill>
                  <a:schemeClr val="dk1"/>
                </a:solidFill>
              </a:rPr>
              <a:t>an attacker would be capable of the following sequence: First, observe or intercept</a:t>
            </a:r>
          </a:p>
          <a:p>
            <a:pPr lvl="0" rtl="0">
              <a:spcBef>
                <a:spcPts val="0"/>
              </a:spcBef>
              <a:buNone/>
            </a:pPr>
            <a:r>
              <a:rPr lang="en-US" sz="1200">
                <a:solidFill>
                  <a:schemeClr val="dk1"/>
                </a:solidFill>
              </a:rPr>
              <a:t>a message plus its encrypted hash code; second, generate an unencrypted hash code</a:t>
            </a:r>
          </a:p>
          <a:p>
            <a:pPr lvl="0" rtl="0">
              <a:spcBef>
                <a:spcPts val="0"/>
              </a:spcBef>
              <a:buNone/>
            </a:pPr>
            <a:r>
              <a:rPr lang="en-US" sz="1200">
                <a:solidFill>
                  <a:schemeClr val="dk1"/>
                </a:solidFill>
              </a:rPr>
              <a:t>from the message; third, generate an alternate message with the same hash code.</a:t>
            </a:r>
          </a:p>
          <a:p>
            <a:pPr lvl="0" rtl="0">
              <a:spcBef>
                <a:spcPts val="0"/>
              </a:spcBef>
              <a:buNone/>
            </a:pPr>
            <a:endParaRPr sz="1200">
              <a:solidFill>
                <a:schemeClr val="dk1"/>
              </a:solidFill>
            </a:endParaRPr>
          </a:p>
          <a:p>
            <a:pPr lvl="0" rtl="0">
              <a:spcBef>
                <a:spcPts val="0"/>
              </a:spcBef>
              <a:buNone/>
            </a:pPr>
            <a:r>
              <a:rPr lang="en-US" sz="1200">
                <a:solidFill>
                  <a:schemeClr val="dk1"/>
                </a:solidFill>
              </a:rPr>
              <a:t>A hash function that satisfies the first five properties in the preceding list is</a:t>
            </a:r>
          </a:p>
          <a:p>
            <a:pPr lvl="0" rtl="0">
              <a:spcBef>
                <a:spcPts val="0"/>
              </a:spcBef>
              <a:buNone/>
            </a:pPr>
            <a:r>
              <a:rPr lang="en-US" sz="1200">
                <a:solidFill>
                  <a:schemeClr val="dk1"/>
                </a:solidFill>
              </a:rPr>
              <a:t>referred to as a weak hash function. If the sixth property is also satisfied, then it</a:t>
            </a:r>
          </a:p>
          <a:p>
            <a:pPr lvl="0" rtl="0">
              <a:spcBef>
                <a:spcPts val="0"/>
              </a:spcBef>
              <a:buNone/>
            </a:pPr>
            <a:r>
              <a:rPr lang="en-US" sz="1200">
                <a:solidFill>
                  <a:schemeClr val="dk1"/>
                </a:solidFill>
              </a:rPr>
              <a:t>is referred to as a strong hash function. A strong hash function protects against an</a:t>
            </a:r>
          </a:p>
          <a:p>
            <a:pPr lvl="0" rtl="0">
              <a:spcBef>
                <a:spcPts val="0"/>
              </a:spcBef>
              <a:buNone/>
            </a:pPr>
            <a:r>
              <a:rPr lang="en-US" sz="1200">
                <a:solidFill>
                  <a:schemeClr val="dk1"/>
                </a:solidFill>
              </a:rPr>
              <a:t>attack in which one party generates a message for another party to sign.</a:t>
            </a:r>
          </a:p>
          <a:p>
            <a:pPr lvl="0" rtl="0">
              <a:spcBef>
                <a:spcPts val="0"/>
              </a:spcBef>
              <a:buNone/>
            </a:pPr>
            <a:endParaRPr sz="1200">
              <a:solidFill>
                <a:schemeClr val="dk1"/>
              </a:solidFill>
            </a:endParaRPr>
          </a:p>
          <a:p>
            <a:pPr lvl="0" rtl="0">
              <a:spcBef>
                <a:spcPts val="0"/>
              </a:spcBef>
              <a:buNone/>
            </a:pPr>
            <a:r>
              <a:rPr lang="en-US" sz="1200">
                <a:solidFill>
                  <a:schemeClr val="dk1"/>
                </a:solidFill>
              </a:rPr>
              <a:t>For example, suppose Bob can write an IOU message, send it to Alice, and she’d sign it by encrypting the hash of the message using her private key.</a:t>
            </a:r>
          </a:p>
          <a:p>
            <a:pPr lvl="0" rtl="0">
              <a:spcBef>
                <a:spcPts val="0"/>
              </a:spcBef>
              <a:buNone/>
            </a:pPr>
            <a:r>
              <a:rPr lang="en-US" sz="1200">
                <a:solidFill>
                  <a:schemeClr val="dk1"/>
                </a:solidFill>
              </a:rPr>
              <a:t>Bob finds two messages with the same hash, one of which requires Alice to pay a</a:t>
            </a:r>
          </a:p>
          <a:p>
            <a:pPr lvl="0" rtl="0">
              <a:spcBef>
                <a:spcPts val="0"/>
              </a:spcBef>
              <a:buNone/>
            </a:pPr>
            <a:r>
              <a:rPr lang="en-US" sz="1200">
                <a:solidFill>
                  <a:schemeClr val="dk1"/>
                </a:solidFill>
              </a:rPr>
              <a:t>small amount and one that requires a large payment, and the two messages have the same hash. Alice signs the first message</a:t>
            </a:r>
          </a:p>
          <a:p>
            <a:pPr lvl="0" rtl="0">
              <a:spcBef>
                <a:spcPts val="0"/>
              </a:spcBef>
              <a:buNone/>
            </a:pPr>
            <a:r>
              <a:rPr lang="en-US" sz="1200">
                <a:solidFill>
                  <a:schemeClr val="dk1"/>
                </a:solidFill>
              </a:rPr>
              <a:t>and Bob is then able to claim that the second message is authentic because the digital signature, which is an encryption of the hash of a message, would be same for both messages if they have the same hash</a:t>
            </a:r>
          </a:p>
          <a:p>
            <a:pPr lvl="0" rtl="0">
              <a:spcBef>
                <a:spcPts val="0"/>
              </a:spcBef>
              <a:buNone/>
            </a:pPr>
            <a:endParaRPr sz="1200">
              <a:solidFill>
                <a:schemeClr val="dk1"/>
              </a:solidFill>
            </a:endParaRPr>
          </a:p>
          <a:p>
            <a:pPr lvl="0" rtl="0">
              <a:spcBef>
                <a:spcPts val="0"/>
              </a:spcBef>
              <a:buNone/>
            </a:pPr>
            <a:r>
              <a:rPr lang="en-US" sz="1200">
                <a:solidFill>
                  <a:schemeClr val="dk1"/>
                </a:solidFill>
              </a:rPr>
              <a:t>Of course, a hash function that is strong collision resistant is automatically weak collision resistant.</a:t>
            </a:r>
          </a:p>
          <a:p>
            <a:pPr lvl="0" rtl="0">
              <a:spcBef>
                <a:spcPts val="0"/>
              </a:spcBef>
              <a:buNone/>
            </a:pPr>
            <a:endParaRPr sz="1200">
              <a:solidFill>
                <a:schemeClr val="dk1"/>
              </a:solidFill>
            </a:endParaRPr>
          </a:p>
          <a:p>
            <a:pPr lvl="0">
              <a:spcBef>
                <a:spcPts val="0"/>
              </a:spcBef>
              <a:buClr>
                <a:schemeClr val="dk1"/>
              </a:buClr>
              <a:buFont typeface="Arial"/>
              <a:buNone/>
            </a:pPr>
            <a:endParaRPr sz="1200">
              <a:solidFill>
                <a:schemeClr val="dk1"/>
              </a:solidFill>
            </a:endParaRPr>
          </a:p>
        </p:txBody>
      </p:sp>
      <p:sp>
        <p:nvSpPr>
          <p:cNvPr id="186" name="Shape 18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
        <p:cNvGrpSpPr/>
        <p:nvPr/>
      </p:nvGrpSpPr>
      <p:grpSpPr>
        <a:xfrm>
          <a:off x="0" y="0"/>
          <a:ext cx="0" cy="0"/>
          <a:chOff x="0" y="0"/>
          <a:chExt cx="0" cy="0"/>
        </a:xfrm>
      </p:grpSpPr>
      <p:sp>
        <p:nvSpPr>
          <p:cNvPr id="29" name="Shape 29"/>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0" name="Shape 3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Encryption/decryption is the most often used cryptographic operation.</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It is a process converting data into a form that is unintelligible to the unintended or unauthorized party. The authorized party can reverse the process, that is, converting the data to intelligible form. </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We call the readable data the plaintext and the unintelligible data the ciphertext. Encryption is then the process of converting plaintext to ciphertext and decryption is the reversed operation, that is, converting ciphertext to plaintext. </a:t>
            </a:r>
          </a:p>
          <a:p>
            <a:pPr rtl="0">
              <a:spcBef>
                <a:spcPts val="0"/>
              </a:spcBef>
              <a:buNone/>
            </a:pPr>
            <a:endParaRPr/>
          </a:p>
          <a:p>
            <a:pPr rtl="0">
              <a:spcBef>
                <a:spcPts val="0"/>
              </a:spcBef>
              <a:buNone/>
            </a:pPr>
            <a:r>
              <a:rPr lang="en-US"/>
              <a:t>----</a:t>
            </a:r>
          </a:p>
          <a:p>
            <a:pPr rtl="0">
              <a:spcBef>
                <a:spcPts val="0"/>
              </a:spcBef>
              <a:buNone/>
            </a:pPr>
            <a:endParaRPr/>
          </a:p>
          <a:p>
            <a:pPr lvl="0" rtl="0">
              <a:spcBef>
                <a:spcPts val="0"/>
              </a:spcBef>
              <a:buClr>
                <a:schemeClr val="dk1"/>
              </a:buClr>
              <a:buSzPct val="25000"/>
              <a:buFont typeface="Arial"/>
              <a:buNone/>
            </a:pPr>
            <a:r>
              <a:rPr lang="en-US" sz="1200">
                <a:solidFill>
                  <a:schemeClr val="dk1"/>
                </a:solidFill>
              </a:rPr>
              <a:t>There is a one-to-one mapping between plaintext and ciphertext so that decryption always gets back the original plaintext.</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Encryption protects data confidentiality because only the authorized party with the proper secret, we call it a key, can decrypt and read the data.</a:t>
            </a:r>
          </a:p>
          <a:p>
            <a:pPr>
              <a:spcBef>
                <a:spcPts val="0"/>
              </a:spcBef>
              <a:buNone/>
            </a:pPr>
            <a:endParaRPr/>
          </a:p>
        </p:txBody>
      </p:sp>
      <p:sp>
        <p:nvSpPr>
          <p:cNvPr id="31" name="Shape 3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3" name="Shape 19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91666"/>
              <a:buFont typeface="Arial"/>
              <a:buNone/>
            </a:pPr>
            <a:r>
              <a:rPr lang="en-US" sz="1200">
                <a:solidFill>
                  <a:schemeClr val="dk1"/>
                </a:solidFill>
              </a:rPr>
              <a:t>Recall, hash functions are one direction. Think of it this way: You can make a cow into hamburger, but you can’t make hamburger into a cow. </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91666"/>
              <a:buFont typeface="Arial"/>
              <a:buNone/>
            </a:pPr>
            <a:r>
              <a:rPr lang="en-US" sz="1200">
                <a:solidFill>
                  <a:schemeClr val="dk1"/>
                </a:solidFill>
              </a:rPr>
              <a:t>Let’s look at this example for using hashes to verify passwords. Hashes are particularly good for password verification. The password is not stored, so if  hackers gain access to the system, the passwords are still protected. </a:t>
            </a:r>
          </a:p>
          <a:p>
            <a:pPr lvl="0" rtl="0">
              <a:spcBef>
                <a:spcPts val="0"/>
              </a:spcBef>
              <a:buClr>
                <a:schemeClr val="dk1"/>
              </a:buClr>
              <a:buSzPct val="91666"/>
              <a:buFont typeface="Arial"/>
              <a:buNone/>
            </a:pPr>
            <a:r>
              <a:rPr lang="en-US" sz="1200">
                <a:solidFill>
                  <a:schemeClr val="dk1"/>
                </a:solidFill>
              </a:rPr>
              <a:t>Layer1:In this example someone wishing to gain access to the system enters the password “Candy”. </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91666"/>
              <a:buFont typeface="Arial"/>
              <a:buNone/>
            </a:pPr>
            <a:r>
              <a:rPr lang="en-US" sz="1200">
                <a:solidFill>
                  <a:schemeClr val="dk1"/>
                </a:solidFill>
              </a:rPr>
              <a:t>Layer2 and layer3: A hash is generated using the hash function. </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91666"/>
              <a:buFont typeface="Arial"/>
              <a:buNone/>
            </a:pPr>
            <a:r>
              <a:rPr lang="en-US" sz="1200">
                <a:solidFill>
                  <a:schemeClr val="dk1"/>
                </a:solidFill>
              </a:rPr>
              <a:t>Layer4 and 5:  the stored hash is retrieved</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91666"/>
              <a:buFont typeface="Arial"/>
              <a:buNone/>
            </a:pPr>
            <a:r>
              <a:rPr lang="en-US" sz="1200">
                <a:solidFill>
                  <a:schemeClr val="dk1"/>
                </a:solidFill>
              </a:rPr>
              <a:t>Layer6: The generated hashtag is compared to the stored hash for the password. </a:t>
            </a:r>
          </a:p>
          <a:p>
            <a:pPr lvl="0" rtl="0">
              <a:spcBef>
                <a:spcPts val="0"/>
              </a:spcBef>
              <a:buClr>
                <a:schemeClr val="dk1"/>
              </a:buClr>
              <a:buFont typeface="Arial"/>
              <a:buNone/>
            </a:pPr>
            <a:endParaRPr sz="1200">
              <a:solidFill>
                <a:schemeClr val="dk1"/>
              </a:solidFill>
            </a:endParaRPr>
          </a:p>
          <a:p>
            <a:pPr lvl="0">
              <a:spcBef>
                <a:spcPts val="0"/>
              </a:spcBef>
              <a:buClr>
                <a:schemeClr val="dk1"/>
              </a:buClr>
              <a:buSzPct val="91666"/>
              <a:buFont typeface="Arial"/>
              <a:buNone/>
            </a:pPr>
            <a:r>
              <a:rPr lang="en-US" sz="1200">
                <a:solidFill>
                  <a:schemeClr val="dk1"/>
                </a:solidFill>
              </a:rPr>
              <a:t>Layer7: If the two hash values are identical, then access is allowed. If the two hashtags are different, access is denied. </a:t>
            </a:r>
          </a:p>
        </p:txBody>
      </p:sp>
      <p:sp>
        <p:nvSpPr>
          <p:cNvPr id="194" name="Shape 19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5" name="Shape 20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78571"/>
              <a:buFont typeface="Arial"/>
              <a:buNone/>
            </a:pPr>
            <a:r>
              <a:rPr lang="en-US" b="1">
                <a:solidFill>
                  <a:schemeClr val="dk1"/>
                </a:solidFill>
              </a:rPr>
              <a:t>QUIZ:</a:t>
            </a:r>
          </a:p>
          <a:p>
            <a:pPr lvl="0" rtl="0">
              <a:spcBef>
                <a:spcPts val="0"/>
              </a:spcBef>
              <a:buClr>
                <a:schemeClr val="dk1"/>
              </a:buClr>
              <a:buSzPct val="91666"/>
              <a:buFont typeface="Arial"/>
              <a:buNone/>
            </a:pPr>
            <a:r>
              <a:rPr lang="en-US" sz="1200">
                <a:solidFill>
                  <a:schemeClr val="dk1"/>
                </a:solidFill>
              </a:rPr>
              <a:t>Hash functions are used for storing passwords, but they are susceptible to attack. Which of the following characteristics would improve password security?</a:t>
            </a:r>
          </a:p>
          <a:p>
            <a:pPr lvl="0" rtl="0">
              <a:spcBef>
                <a:spcPts val="0"/>
              </a:spcBef>
              <a:buClr>
                <a:schemeClr val="dk1"/>
              </a:buClr>
              <a:buSzPct val="78571"/>
              <a:buFont typeface="Arial"/>
              <a:buNone/>
            </a:pPr>
            <a:r>
              <a:rPr lang="en-US" b="1">
                <a:solidFill>
                  <a:schemeClr val="dk1"/>
                </a:solidFill>
              </a:rPr>
              <a:t/>
            </a:r>
            <a:br>
              <a:rPr lang="en-US" b="1">
                <a:solidFill>
                  <a:schemeClr val="dk1"/>
                </a:solidFill>
              </a:rPr>
            </a:br>
            <a:r>
              <a:rPr lang="en-US" b="1">
                <a:solidFill>
                  <a:schemeClr val="dk1"/>
                </a:solidFill>
              </a:rPr>
              <a:t>SOLUTION:</a:t>
            </a:r>
          </a:p>
          <a:p>
            <a:pPr lvl="0" rtl="0">
              <a:spcBef>
                <a:spcPts val="0"/>
              </a:spcBef>
              <a:buClr>
                <a:schemeClr val="dk1"/>
              </a:buClr>
              <a:buSzPct val="91666"/>
              <a:buFont typeface="Arial"/>
              <a:buNone/>
            </a:pPr>
            <a:r>
              <a:rPr lang="en-US" sz="1200">
                <a:solidFill>
                  <a:schemeClr val="dk1"/>
                </a:solidFill>
              </a:rPr>
              <a:t>Hash functions should be one-way. There should never be a way to get data from a hash. If there were a way, it would not be a hash table it would be encryption. </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91666"/>
              <a:buFont typeface="Arial"/>
              <a:buNone/>
            </a:pPr>
            <a:r>
              <a:rPr lang="en-US" sz="1200">
                <a:solidFill>
                  <a:schemeClr val="dk1"/>
                </a:solidFill>
              </a:rPr>
              <a:t>Hash functions should use the avalanche effect. Each change in the data should lead to large changes in the hash function output.</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91666"/>
              <a:buFont typeface="Arial"/>
              <a:buNone/>
            </a:pPr>
            <a:r>
              <a:rPr lang="en-US" sz="1200">
                <a:solidFill>
                  <a:schemeClr val="dk1"/>
                </a:solidFill>
              </a:rPr>
              <a:t>Password authentication should only check that the hash function output is identical to the stored value. </a:t>
            </a:r>
          </a:p>
        </p:txBody>
      </p:sp>
      <p:sp>
        <p:nvSpPr>
          <p:cNvPr id="206" name="Shape 20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2" name="Shape 21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A symmetric encryption scheme has five ingredients:</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 Plaintext: This is the original message or data that is fed into the algorithm as</a:t>
            </a:r>
          </a:p>
          <a:p>
            <a:pPr lvl="0" rtl="0">
              <a:spcBef>
                <a:spcPts val="0"/>
              </a:spcBef>
              <a:buClr>
                <a:schemeClr val="dk1"/>
              </a:buClr>
              <a:buSzPct val="25000"/>
              <a:buFont typeface="Arial"/>
              <a:buNone/>
            </a:pPr>
            <a:r>
              <a:rPr lang="en-US" sz="1200">
                <a:solidFill>
                  <a:schemeClr val="dk1"/>
                </a:solidFill>
              </a:rPr>
              <a:t>input.</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 Encryption algorithm: The encryption algorithm performs various substitutions</a:t>
            </a:r>
          </a:p>
          <a:p>
            <a:pPr lvl="0" rtl="0">
              <a:spcBef>
                <a:spcPts val="0"/>
              </a:spcBef>
              <a:buClr>
                <a:schemeClr val="dk1"/>
              </a:buClr>
              <a:buSzPct val="25000"/>
              <a:buFont typeface="Arial"/>
              <a:buNone/>
            </a:pPr>
            <a:r>
              <a:rPr lang="en-US" sz="1200">
                <a:solidFill>
                  <a:schemeClr val="dk1"/>
                </a:solidFill>
              </a:rPr>
              <a:t>and transformations on the plaintext.</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 Secret key: The secret key is also input to the encryption algorithm. The exact</a:t>
            </a:r>
          </a:p>
          <a:p>
            <a:pPr lvl="0" rtl="0">
              <a:spcBef>
                <a:spcPts val="0"/>
              </a:spcBef>
              <a:buClr>
                <a:schemeClr val="dk1"/>
              </a:buClr>
              <a:buSzPct val="25000"/>
              <a:buFont typeface="Arial"/>
              <a:buNone/>
            </a:pPr>
            <a:r>
              <a:rPr lang="en-US" sz="1200">
                <a:solidFill>
                  <a:schemeClr val="dk1"/>
                </a:solidFill>
              </a:rPr>
              <a:t>substitutions and transformations performed by the algorithm depend on the</a:t>
            </a:r>
          </a:p>
          <a:p>
            <a:pPr lvl="0" rtl="0">
              <a:spcBef>
                <a:spcPts val="0"/>
              </a:spcBef>
              <a:buClr>
                <a:schemeClr val="dk1"/>
              </a:buClr>
              <a:buSzPct val="25000"/>
              <a:buFont typeface="Arial"/>
              <a:buNone/>
            </a:pPr>
            <a:r>
              <a:rPr lang="en-US" sz="1200">
                <a:solidFill>
                  <a:schemeClr val="dk1"/>
                </a:solidFill>
              </a:rPr>
              <a:t>key.</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 Ciphertext: This is the scrambled message produced as output. It depends on</a:t>
            </a:r>
          </a:p>
          <a:p>
            <a:pPr lvl="0" rtl="0">
              <a:spcBef>
                <a:spcPts val="0"/>
              </a:spcBef>
              <a:buClr>
                <a:schemeClr val="dk1"/>
              </a:buClr>
              <a:buSzPct val="25000"/>
              <a:buFont typeface="Arial"/>
              <a:buNone/>
            </a:pPr>
            <a:r>
              <a:rPr lang="en-US" sz="1200">
                <a:solidFill>
                  <a:schemeClr val="dk1"/>
                </a:solidFill>
              </a:rPr>
              <a:t>the plaintext and the secret key. For a given message, two different keys will</a:t>
            </a:r>
          </a:p>
          <a:p>
            <a:pPr lvl="0" rtl="0">
              <a:spcBef>
                <a:spcPts val="0"/>
              </a:spcBef>
              <a:buClr>
                <a:schemeClr val="dk1"/>
              </a:buClr>
              <a:buSzPct val="25000"/>
              <a:buFont typeface="Arial"/>
              <a:buNone/>
            </a:pPr>
            <a:r>
              <a:rPr lang="en-US" sz="1200">
                <a:solidFill>
                  <a:schemeClr val="dk1"/>
                </a:solidFill>
              </a:rPr>
              <a:t>produce two different ciphertexts.</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 Decryption algorithm: It takes the ciphertext and the secret key and produces the original</a:t>
            </a:r>
          </a:p>
          <a:p>
            <a:pPr lvl="0">
              <a:spcBef>
                <a:spcPts val="0"/>
              </a:spcBef>
              <a:buClr>
                <a:schemeClr val="dk1"/>
              </a:buClr>
              <a:buSzPct val="25000"/>
              <a:buFont typeface="Arial"/>
              <a:buNone/>
            </a:pPr>
            <a:r>
              <a:rPr lang="en-US" sz="1200">
                <a:solidFill>
                  <a:schemeClr val="dk1"/>
                </a:solidFill>
              </a:rPr>
              <a:t>plaintext.</a:t>
            </a:r>
          </a:p>
        </p:txBody>
      </p:sp>
      <p:sp>
        <p:nvSpPr>
          <p:cNvPr id="213" name="Shape 21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9" name="Shape 21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Times New Roman"/>
              <a:buNone/>
            </a:pPr>
            <a:r>
              <a:rPr lang="en-US" sz="1200">
                <a:solidFill>
                  <a:schemeClr val="dk1"/>
                </a:solidFill>
              </a:rPr>
              <a:t>The most commonly used symmetric encryption algorithms are block ciphers. </a:t>
            </a:r>
          </a:p>
          <a:p>
            <a:pPr lvl="0" rtl="0">
              <a:spcBef>
                <a:spcPts val="0"/>
              </a:spcBef>
              <a:buClr>
                <a:schemeClr val="dk1"/>
              </a:buClr>
              <a:buFont typeface="Times New Roman"/>
              <a:buNone/>
            </a:pPr>
            <a:endParaRPr sz="1200">
              <a:solidFill>
                <a:schemeClr val="dk1"/>
              </a:solidFill>
            </a:endParaRPr>
          </a:p>
          <a:p>
            <a:pPr lvl="0" rtl="0">
              <a:spcBef>
                <a:spcPts val="0"/>
              </a:spcBef>
              <a:buClr>
                <a:schemeClr val="dk1"/>
              </a:buClr>
              <a:buSzPct val="25000"/>
              <a:buFont typeface="Times New Roman"/>
              <a:buNone/>
            </a:pPr>
            <a:r>
              <a:rPr lang="en-US" sz="1200">
                <a:solidFill>
                  <a:schemeClr val="dk1"/>
                </a:solidFill>
              </a:rPr>
              <a:t>A block cipher processes the plaintext input in fixed-size blocks and produces a block of ciphertext of equal size for each plaintext block. </a:t>
            </a:r>
          </a:p>
          <a:p>
            <a:pPr lvl="0" rtl="0">
              <a:spcBef>
                <a:spcPts val="0"/>
              </a:spcBef>
              <a:buClr>
                <a:schemeClr val="dk1"/>
              </a:buClr>
              <a:buSzPct val="25000"/>
              <a:buFont typeface="Times New Roman"/>
              <a:buNone/>
            </a:pPr>
            <a:r>
              <a:rPr lang="en-US" sz="1200">
                <a:solidFill>
                  <a:schemeClr val="dk1"/>
                </a:solidFill>
              </a:rPr>
              <a:t>The algorithm processes longer plaintext amounts as a series of fixed-size blocks. </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Times New Roman"/>
              <a:buNone/>
            </a:pPr>
            <a:r>
              <a:rPr lang="en-US" sz="1200">
                <a:solidFill>
                  <a:schemeClr val="dk1"/>
                </a:solidFill>
              </a:rPr>
              <a:t>The most important symmetric algorithms, all of which are block ciphers, are the Data Encryption Standard (DES), triple DES, and the Advanced Encryption Standard (AES)</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Times New Roman"/>
              <a:buNone/>
            </a:pPr>
            <a:r>
              <a:rPr lang="en-US" sz="1200">
                <a:solidFill>
                  <a:schemeClr val="dk1"/>
                </a:solidFill>
              </a:rPr>
              <a:t>We will present more technical details of these algorithms in a later lecture</a:t>
            </a:r>
          </a:p>
          <a:p>
            <a:pPr>
              <a:spcBef>
                <a:spcPts val="0"/>
              </a:spcBef>
              <a:buNone/>
            </a:pPr>
            <a:endParaRPr/>
          </a:p>
        </p:txBody>
      </p:sp>
      <p:sp>
        <p:nvSpPr>
          <p:cNvPr id="220" name="Shape 22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This table shows how much time is required for</a:t>
            </a:r>
          </a:p>
          <a:p>
            <a:pPr lvl="0" rtl="0">
              <a:spcBef>
                <a:spcPts val="0"/>
              </a:spcBef>
              <a:buClr>
                <a:schemeClr val="dk1"/>
              </a:buClr>
              <a:buSzPct val="25000"/>
              <a:buFont typeface="Arial"/>
              <a:buNone/>
            </a:pPr>
            <a:r>
              <a:rPr lang="en-US" sz="1200">
                <a:solidFill>
                  <a:schemeClr val="dk1"/>
                </a:solidFill>
              </a:rPr>
              <a:t>a brute-force attack for various key sizes. </a:t>
            </a:r>
          </a:p>
          <a:p>
            <a:pPr lvl="0" rtl="0">
              <a:spcBef>
                <a:spcPts val="0"/>
              </a:spcBef>
              <a:buClr>
                <a:schemeClr val="dk1"/>
              </a:buClr>
              <a:buSzPct val="25000"/>
              <a:buFont typeface="Arial"/>
              <a:buNone/>
            </a:pPr>
            <a:r>
              <a:rPr lang="en-US" sz="1200">
                <a:solidFill>
                  <a:schemeClr val="dk1"/>
                </a:solidFill>
              </a:rPr>
              <a:t>As can be seen, a single PC can break</a:t>
            </a:r>
          </a:p>
          <a:p>
            <a:pPr lvl="0" rtl="0">
              <a:spcBef>
                <a:spcPts val="0"/>
              </a:spcBef>
              <a:buClr>
                <a:schemeClr val="dk1"/>
              </a:buClr>
              <a:buSzPct val="25000"/>
              <a:buFont typeface="Arial"/>
              <a:buNone/>
            </a:pPr>
            <a:r>
              <a:rPr lang="en-US" sz="1200">
                <a:solidFill>
                  <a:schemeClr val="dk1"/>
                </a:solidFill>
              </a:rPr>
              <a:t>DES in about a year</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if multiple PCs work in parallel, the time is drastically shortened.</a:t>
            </a:r>
          </a:p>
          <a:p>
            <a:pPr lvl="0" rtl="0">
              <a:spcBef>
                <a:spcPts val="0"/>
              </a:spcBef>
              <a:buClr>
                <a:schemeClr val="dk1"/>
              </a:buClr>
              <a:buSzPct val="25000"/>
              <a:buFont typeface="Arial"/>
              <a:buNone/>
            </a:pPr>
            <a:r>
              <a:rPr lang="en-US" sz="1200">
                <a:solidFill>
                  <a:schemeClr val="dk1"/>
                </a:solidFill>
              </a:rPr>
              <a:t>And today’s supercomputers should be able to find a key in about an hour.</a:t>
            </a:r>
          </a:p>
          <a:p>
            <a:pPr lvl="0" rtl="0">
              <a:spcBef>
                <a:spcPts val="0"/>
              </a:spcBef>
              <a:buClr>
                <a:schemeClr val="dk1"/>
              </a:buClr>
              <a:buSzPct val="25000"/>
              <a:buFont typeface="Arial"/>
              <a:buNone/>
            </a:pPr>
            <a:r>
              <a:rPr lang="en-US" sz="1200">
                <a:solidFill>
                  <a:schemeClr val="dk1"/>
                </a:solidFill>
              </a:rPr>
              <a:t>Key sizes of 128 bits or greater are effectively unbreakable using simply a brute-force</a:t>
            </a:r>
          </a:p>
          <a:p>
            <a:pPr lvl="0" rtl="0">
              <a:spcBef>
                <a:spcPts val="0"/>
              </a:spcBef>
              <a:buClr>
                <a:schemeClr val="dk1"/>
              </a:buClr>
              <a:buSzPct val="25000"/>
              <a:buFont typeface="Arial"/>
              <a:buNone/>
            </a:pPr>
            <a:r>
              <a:rPr lang="en-US" sz="1200">
                <a:solidFill>
                  <a:schemeClr val="dk1"/>
                </a:solidFill>
              </a:rPr>
              <a:t>approach. </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Even if we managed to speed up the attacking system by a factor</a:t>
            </a:r>
          </a:p>
          <a:p>
            <a:pPr lvl="0" rtl="0">
              <a:spcBef>
                <a:spcPts val="0"/>
              </a:spcBef>
              <a:buClr>
                <a:schemeClr val="dk1"/>
              </a:buClr>
              <a:buSzPct val="25000"/>
              <a:buFont typeface="Arial"/>
              <a:buNone/>
            </a:pPr>
            <a:r>
              <a:rPr lang="en-US" sz="1200">
                <a:solidFill>
                  <a:schemeClr val="dk1"/>
                </a:solidFill>
              </a:rPr>
              <a:t>of 1 trillion (10</a:t>
            </a:r>
            <a:r>
              <a:rPr lang="en-US" sz="1200" baseline="30000">
                <a:solidFill>
                  <a:schemeClr val="dk1"/>
                </a:solidFill>
              </a:rPr>
              <a:t>12</a:t>
            </a:r>
            <a:r>
              <a:rPr lang="en-US" sz="1200">
                <a:solidFill>
                  <a:schemeClr val="dk1"/>
                </a:solidFill>
              </a:rPr>
              <a:t> ), it would still take over 100,000 years to break a code using a</a:t>
            </a:r>
          </a:p>
          <a:p>
            <a:pPr lvl="0">
              <a:spcBef>
                <a:spcPts val="0"/>
              </a:spcBef>
              <a:buClr>
                <a:schemeClr val="dk1"/>
              </a:buClr>
              <a:buSzPct val="25000"/>
              <a:buFont typeface="Arial"/>
              <a:buNone/>
            </a:pPr>
            <a:r>
              <a:rPr lang="en-US" sz="1200">
                <a:solidFill>
                  <a:schemeClr val="dk1"/>
                </a:solidFill>
              </a:rPr>
              <a:t>128-bit key.</a:t>
            </a:r>
          </a:p>
        </p:txBody>
      </p:sp>
      <p:sp>
        <p:nvSpPr>
          <p:cNvPr id="227" name="Shape 22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0" name="Shape 24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78571"/>
              <a:buFont typeface="Arial"/>
              <a:buNone/>
            </a:pPr>
            <a:r>
              <a:rPr lang="en-US" b="1">
                <a:solidFill>
                  <a:schemeClr val="dk1"/>
                </a:solidFill>
              </a:rPr>
              <a:t>QUIZ:</a:t>
            </a:r>
          </a:p>
          <a:p>
            <a:pPr lvl="0" rtl="0">
              <a:spcBef>
                <a:spcPts val="0"/>
              </a:spcBef>
              <a:buClr>
                <a:schemeClr val="dk1"/>
              </a:buClr>
              <a:buSzPct val="91666"/>
              <a:buFont typeface="Arial"/>
              <a:buNone/>
            </a:pPr>
            <a:r>
              <a:rPr lang="en-US" sz="1200">
                <a:solidFill>
                  <a:schemeClr val="dk1"/>
                </a:solidFill>
              </a:rPr>
              <a:t>Symmetric ciphers can be breached using various attacks. Given the following attack methods, select the correct definition for each one. </a:t>
            </a:r>
          </a:p>
          <a:p>
            <a:pPr lvl="0" rtl="0">
              <a:spcBef>
                <a:spcPts val="0"/>
              </a:spcBef>
              <a:buClr>
                <a:schemeClr val="dk1"/>
              </a:buClr>
              <a:buSzPct val="78571"/>
              <a:buFont typeface="Arial"/>
              <a:buNone/>
            </a:pPr>
            <a:r>
              <a:rPr lang="en-US" b="1">
                <a:solidFill>
                  <a:schemeClr val="dk1"/>
                </a:solidFill>
              </a:rPr>
              <a:t/>
            </a:r>
            <a:br>
              <a:rPr lang="en-US" b="1">
                <a:solidFill>
                  <a:schemeClr val="dk1"/>
                </a:solidFill>
              </a:rPr>
            </a:br>
            <a:r>
              <a:rPr lang="en-US" b="1">
                <a:solidFill>
                  <a:schemeClr val="dk1"/>
                </a:solidFill>
              </a:rPr>
              <a:t>SOLUTION:</a:t>
            </a:r>
          </a:p>
          <a:p>
            <a:pPr lvl="0" rtl="0">
              <a:spcBef>
                <a:spcPts val="0"/>
              </a:spcBef>
              <a:buClr>
                <a:schemeClr val="dk1"/>
              </a:buClr>
              <a:buSzPct val="91666"/>
              <a:buFont typeface="Arial"/>
              <a:buNone/>
            </a:pPr>
            <a:r>
              <a:rPr lang="en-US" sz="1200">
                <a:solidFill>
                  <a:schemeClr val="dk1"/>
                </a:solidFill>
              </a:rPr>
              <a:t>There are subtle differences between each of these methods. There are also differences in their purpose. </a:t>
            </a:r>
          </a:p>
          <a:p>
            <a:pPr lvl="0" rtl="0">
              <a:spcBef>
                <a:spcPts val="0"/>
              </a:spcBef>
              <a:buClr>
                <a:schemeClr val="dk1"/>
              </a:buClr>
              <a:buSzPct val="91666"/>
              <a:buFont typeface="Arial"/>
              <a:buNone/>
            </a:pPr>
            <a:r>
              <a:rPr lang="en-US" sz="1200">
                <a:solidFill>
                  <a:schemeClr val="dk1"/>
                </a:solidFill>
              </a:rPr>
              <a:t>Known-plaintext attacks can reveal information about keys and codes. </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91666"/>
              <a:buFont typeface="Arial"/>
              <a:buNone/>
            </a:pPr>
            <a:r>
              <a:rPr lang="en-US" sz="1200">
                <a:solidFill>
                  <a:schemeClr val="dk1"/>
                </a:solidFill>
              </a:rPr>
              <a:t>Chosen-plaintexts are designed to reduce the security of the encryption scheme.</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91666"/>
              <a:buFont typeface="Arial"/>
              <a:buNone/>
            </a:pPr>
            <a:r>
              <a:rPr lang="en-US" sz="1200">
                <a:solidFill>
                  <a:schemeClr val="dk1"/>
                </a:solidFill>
              </a:rPr>
              <a:t>Differential cryptanalysis is used to recover the encryption key. </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91666"/>
              <a:buFont typeface="Arial"/>
              <a:buNone/>
            </a:pPr>
            <a:r>
              <a:rPr lang="en-US" sz="1200">
                <a:solidFill>
                  <a:schemeClr val="dk1"/>
                </a:solidFill>
              </a:rPr>
              <a:t>Linear Cryptanalysis is used to derive encryption keys.</a:t>
            </a:r>
          </a:p>
          <a:p>
            <a:pPr marL="0" lvl="0" indent="0" rtl="0">
              <a:spcBef>
                <a:spcPts val="0"/>
              </a:spcBef>
              <a:buClr>
                <a:schemeClr val="dk1"/>
              </a:buClr>
              <a:buFont typeface="Arial"/>
              <a:buNone/>
            </a:pPr>
            <a:endParaRPr/>
          </a:p>
        </p:txBody>
      </p:sp>
      <p:sp>
        <p:nvSpPr>
          <p:cNvPr id="241" name="Shape 24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Shape 247"/>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8" name="Shape 24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An asymmetric, or, public-key, encryption scheme has six ingredients</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 Plaintext: This is the readable message or data that is fed into the algorithm as</a:t>
            </a:r>
          </a:p>
          <a:p>
            <a:pPr lvl="0" rtl="0">
              <a:spcBef>
                <a:spcPts val="0"/>
              </a:spcBef>
              <a:buClr>
                <a:schemeClr val="dk1"/>
              </a:buClr>
              <a:buSzPct val="25000"/>
              <a:buFont typeface="Arial"/>
              <a:buNone/>
            </a:pPr>
            <a:r>
              <a:rPr lang="en-US" sz="1200">
                <a:solidFill>
                  <a:schemeClr val="dk1"/>
                </a:solidFill>
              </a:rPr>
              <a:t>input.</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 Encryption algorithm: The encryption algorithm performs various transformations</a:t>
            </a:r>
          </a:p>
          <a:p>
            <a:pPr lvl="0" rtl="0">
              <a:spcBef>
                <a:spcPts val="0"/>
              </a:spcBef>
              <a:buClr>
                <a:schemeClr val="dk1"/>
              </a:buClr>
              <a:buSzPct val="25000"/>
              <a:buFont typeface="Arial"/>
              <a:buNone/>
            </a:pPr>
            <a:r>
              <a:rPr lang="en-US" sz="1200">
                <a:solidFill>
                  <a:schemeClr val="dk1"/>
                </a:solidFill>
              </a:rPr>
              <a:t>on the plaintext.</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 Public and private key: This is a pair of keys that have been selected so that</a:t>
            </a:r>
          </a:p>
          <a:p>
            <a:pPr lvl="0" rtl="0">
              <a:spcBef>
                <a:spcPts val="0"/>
              </a:spcBef>
              <a:buClr>
                <a:schemeClr val="dk1"/>
              </a:buClr>
              <a:buSzPct val="25000"/>
              <a:buFont typeface="Arial"/>
              <a:buNone/>
            </a:pPr>
            <a:r>
              <a:rPr lang="en-US" sz="1200">
                <a:solidFill>
                  <a:schemeClr val="dk1"/>
                </a:solidFill>
              </a:rPr>
              <a:t>if one is used for encryption, the other is used for decryption. The exact</a:t>
            </a:r>
          </a:p>
          <a:p>
            <a:pPr lvl="0" rtl="0">
              <a:spcBef>
                <a:spcPts val="0"/>
              </a:spcBef>
              <a:buClr>
                <a:schemeClr val="dk1"/>
              </a:buClr>
              <a:buSzPct val="25000"/>
              <a:buFont typeface="Arial"/>
              <a:buNone/>
            </a:pPr>
            <a:r>
              <a:rPr lang="en-US" sz="1200">
                <a:solidFill>
                  <a:schemeClr val="dk1"/>
                </a:solidFill>
              </a:rPr>
              <a:t>transformations performed by the encryption algorithm depend on the public</a:t>
            </a:r>
          </a:p>
          <a:p>
            <a:pPr lvl="0" rtl="0">
              <a:spcBef>
                <a:spcPts val="0"/>
              </a:spcBef>
              <a:buClr>
                <a:schemeClr val="dk1"/>
              </a:buClr>
              <a:buSzPct val="25000"/>
              <a:buFont typeface="Arial"/>
              <a:buNone/>
            </a:pPr>
            <a:r>
              <a:rPr lang="en-US" sz="1200">
                <a:solidFill>
                  <a:schemeClr val="dk1"/>
                </a:solidFill>
              </a:rPr>
              <a:t>or private key that is provided as input.</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Ciphertext: This is the scrambled message produced as output. It depends on</a:t>
            </a:r>
          </a:p>
          <a:p>
            <a:pPr lvl="0" rtl="0">
              <a:spcBef>
                <a:spcPts val="0"/>
              </a:spcBef>
              <a:buClr>
                <a:schemeClr val="dk1"/>
              </a:buClr>
              <a:buSzPct val="25000"/>
              <a:buFont typeface="Arial"/>
              <a:buNone/>
            </a:pPr>
            <a:r>
              <a:rPr lang="en-US" sz="1200">
                <a:solidFill>
                  <a:schemeClr val="dk1"/>
                </a:solidFill>
              </a:rPr>
              <a:t>the plaintext and the key. For a given message, two different keys will produce</a:t>
            </a:r>
          </a:p>
          <a:p>
            <a:pPr lvl="0" rtl="0">
              <a:spcBef>
                <a:spcPts val="0"/>
              </a:spcBef>
              <a:buClr>
                <a:schemeClr val="dk1"/>
              </a:buClr>
              <a:buSzPct val="25000"/>
              <a:buFont typeface="Arial"/>
              <a:buNone/>
            </a:pPr>
            <a:r>
              <a:rPr lang="en-US" sz="1200">
                <a:solidFill>
                  <a:schemeClr val="dk1"/>
                </a:solidFill>
              </a:rPr>
              <a:t>two different ciphertexts.</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 Decryption algorithm: This algorithm accepts the ciphertext and the matching</a:t>
            </a:r>
          </a:p>
          <a:p>
            <a:pPr lvl="0" rtl="0">
              <a:spcBef>
                <a:spcPts val="0"/>
              </a:spcBef>
              <a:buClr>
                <a:schemeClr val="dk1"/>
              </a:buClr>
              <a:buSzPct val="25000"/>
              <a:buFont typeface="Arial"/>
              <a:buNone/>
            </a:pPr>
            <a:r>
              <a:rPr lang="en-US" sz="1200">
                <a:solidFill>
                  <a:schemeClr val="dk1"/>
                </a:solidFill>
              </a:rPr>
              <a:t>key and produces the original plaintext.</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As the names suggest, the public key of the pair is made public for others to</a:t>
            </a:r>
          </a:p>
          <a:p>
            <a:pPr lvl="0" rtl="0">
              <a:spcBef>
                <a:spcPts val="0"/>
              </a:spcBef>
              <a:buClr>
                <a:schemeClr val="dk1"/>
              </a:buClr>
              <a:buSzPct val="25000"/>
              <a:buFont typeface="Arial"/>
              <a:buNone/>
            </a:pPr>
            <a:r>
              <a:rPr lang="en-US" sz="1200">
                <a:solidFill>
                  <a:schemeClr val="dk1"/>
                </a:solidFill>
              </a:rPr>
              <a:t>use, while the private key is known only to its owner. A general-purpose public-key</a:t>
            </a:r>
          </a:p>
          <a:p>
            <a:pPr lvl="0" rtl="0">
              <a:spcBef>
                <a:spcPts val="0"/>
              </a:spcBef>
              <a:buClr>
                <a:schemeClr val="dk1"/>
              </a:buClr>
              <a:buSzPct val="25000"/>
              <a:buFont typeface="Arial"/>
              <a:buNone/>
            </a:pPr>
            <a:r>
              <a:rPr lang="en-US" sz="1200">
                <a:solidFill>
                  <a:schemeClr val="dk1"/>
                </a:solidFill>
              </a:rPr>
              <a:t>cryptographic algorithm relies on one key for encryption and a different but related</a:t>
            </a:r>
          </a:p>
          <a:p>
            <a:pPr lvl="0" rtl="0">
              <a:spcBef>
                <a:spcPts val="0"/>
              </a:spcBef>
              <a:buClr>
                <a:schemeClr val="dk1"/>
              </a:buClr>
              <a:buSzPct val="25000"/>
              <a:buFont typeface="Arial"/>
              <a:buNone/>
            </a:pPr>
            <a:r>
              <a:rPr lang="en-US" sz="1200">
                <a:solidFill>
                  <a:schemeClr val="dk1"/>
                </a:solidFill>
              </a:rPr>
              <a:t>key for decryption.</a:t>
            </a:r>
          </a:p>
          <a:p>
            <a:pPr lvl="0" rtl="0">
              <a:spcBef>
                <a:spcPts val="0"/>
              </a:spcBef>
              <a:buClr>
                <a:schemeClr val="dk1"/>
              </a:buClr>
              <a:buFont typeface="Arial"/>
              <a:buNone/>
            </a:pPr>
            <a:endParaRPr sz="1200">
              <a:solidFill>
                <a:schemeClr val="dk1"/>
              </a:solidFill>
            </a:endParaRPr>
          </a:p>
          <a:p>
            <a:pPr>
              <a:spcBef>
                <a:spcPts val="0"/>
              </a:spcBef>
              <a:buNone/>
            </a:pPr>
            <a:endParaRPr/>
          </a:p>
        </p:txBody>
      </p:sp>
      <p:sp>
        <p:nvSpPr>
          <p:cNvPr id="249" name="Shape 24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5" name="Shape 25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The essential steps are the following:</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layer 1:</a:t>
            </a:r>
          </a:p>
          <a:p>
            <a:pPr lvl="0" rtl="0">
              <a:spcBef>
                <a:spcPts val="0"/>
              </a:spcBef>
              <a:buClr>
                <a:schemeClr val="dk1"/>
              </a:buClr>
              <a:buSzPct val="25000"/>
              <a:buFont typeface="Arial"/>
              <a:buNone/>
            </a:pPr>
            <a:r>
              <a:rPr lang="en-US" sz="1200">
                <a:solidFill>
                  <a:schemeClr val="dk1"/>
                </a:solidFill>
              </a:rPr>
              <a:t>1. Each user generates a pair of keys to be used for the encryption and decryption</a:t>
            </a:r>
          </a:p>
          <a:p>
            <a:pPr lvl="0" rtl="0">
              <a:spcBef>
                <a:spcPts val="0"/>
              </a:spcBef>
              <a:buClr>
                <a:schemeClr val="dk1"/>
              </a:buClr>
              <a:buSzPct val="25000"/>
              <a:buFont typeface="Arial"/>
              <a:buNone/>
            </a:pPr>
            <a:r>
              <a:rPr lang="en-US" sz="1200">
                <a:solidFill>
                  <a:schemeClr val="dk1"/>
                </a:solidFill>
              </a:rPr>
              <a:t>of messages.</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2. Each user places one of the two keys in a public register or other accessible</a:t>
            </a:r>
          </a:p>
          <a:p>
            <a:pPr lvl="0" rtl="0">
              <a:spcBef>
                <a:spcPts val="0"/>
              </a:spcBef>
              <a:buClr>
                <a:schemeClr val="dk1"/>
              </a:buClr>
              <a:buSzPct val="25000"/>
              <a:buFont typeface="Arial"/>
              <a:buNone/>
            </a:pPr>
            <a:r>
              <a:rPr lang="en-US" sz="1200">
                <a:solidFill>
                  <a:schemeClr val="dk1"/>
                </a:solidFill>
              </a:rPr>
              <a:t>file. This is the public key. The companion key is kept private. As Figure 2.6a</a:t>
            </a:r>
          </a:p>
          <a:p>
            <a:pPr lvl="0" rtl="0">
              <a:spcBef>
                <a:spcPts val="0"/>
              </a:spcBef>
              <a:buClr>
                <a:schemeClr val="dk1"/>
              </a:buClr>
              <a:buSzPct val="25000"/>
              <a:buFont typeface="Arial"/>
              <a:buNone/>
            </a:pPr>
            <a:r>
              <a:rPr lang="en-US" sz="1200">
                <a:solidFill>
                  <a:schemeClr val="dk1"/>
                </a:solidFill>
              </a:rPr>
              <a:t>suggests, each user maintains a collection of public keys obtained from others.</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Layer2:</a:t>
            </a:r>
          </a:p>
          <a:p>
            <a:pPr lvl="0" rtl="0">
              <a:spcBef>
                <a:spcPts val="0"/>
              </a:spcBef>
              <a:buClr>
                <a:schemeClr val="dk1"/>
              </a:buClr>
              <a:buSzPct val="25000"/>
              <a:buFont typeface="Arial"/>
              <a:buNone/>
            </a:pPr>
            <a:r>
              <a:rPr lang="en-US" sz="1200">
                <a:solidFill>
                  <a:schemeClr val="dk1"/>
                </a:solidFill>
              </a:rPr>
              <a:t>3. If Bob wishes to send a private message to Alice, Bob encrypts the message</a:t>
            </a:r>
          </a:p>
          <a:p>
            <a:pPr lvl="0" rtl="0">
              <a:spcBef>
                <a:spcPts val="0"/>
              </a:spcBef>
              <a:buClr>
                <a:schemeClr val="dk1"/>
              </a:buClr>
              <a:buSzPct val="25000"/>
              <a:buFont typeface="Arial"/>
              <a:buNone/>
            </a:pPr>
            <a:r>
              <a:rPr lang="en-US" sz="1200">
                <a:solidFill>
                  <a:schemeClr val="dk1"/>
                </a:solidFill>
              </a:rPr>
              <a:t>using Alice’s public key.</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Layer3:</a:t>
            </a:r>
          </a:p>
          <a:p>
            <a:pPr lvl="0" rtl="0">
              <a:spcBef>
                <a:spcPts val="0"/>
              </a:spcBef>
              <a:buClr>
                <a:schemeClr val="dk1"/>
              </a:buClr>
              <a:buSzPct val="25000"/>
              <a:buFont typeface="Arial"/>
              <a:buNone/>
            </a:pPr>
            <a:r>
              <a:rPr lang="en-US" sz="1200">
                <a:solidFill>
                  <a:schemeClr val="dk1"/>
                </a:solidFill>
              </a:rPr>
              <a:t>4. When Alice receives the message, she decrypts it using her private key. No</a:t>
            </a:r>
          </a:p>
          <a:p>
            <a:pPr lvl="0" rtl="0">
              <a:spcBef>
                <a:spcPts val="0"/>
              </a:spcBef>
              <a:buClr>
                <a:schemeClr val="dk1"/>
              </a:buClr>
              <a:buSzPct val="25000"/>
              <a:buFont typeface="Arial"/>
              <a:buNone/>
            </a:pPr>
            <a:r>
              <a:rPr lang="en-US" sz="1200">
                <a:solidFill>
                  <a:schemeClr val="dk1"/>
                </a:solidFill>
              </a:rPr>
              <a:t>other recipient can decrypt the message because only Alice knows Alice’s private</a:t>
            </a:r>
          </a:p>
          <a:p>
            <a:pPr lvl="0" rtl="0">
              <a:spcBef>
                <a:spcPts val="0"/>
              </a:spcBef>
              <a:buClr>
                <a:schemeClr val="dk1"/>
              </a:buClr>
              <a:buSzPct val="25000"/>
              <a:buFont typeface="Arial"/>
              <a:buNone/>
            </a:pPr>
            <a:r>
              <a:rPr lang="en-US" sz="1200">
                <a:solidFill>
                  <a:schemeClr val="dk1"/>
                </a:solidFill>
              </a:rPr>
              <a:t>key.</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With this approach, all participants have access to public keys, and private keys</a:t>
            </a:r>
          </a:p>
          <a:p>
            <a:pPr lvl="0" rtl="0">
              <a:spcBef>
                <a:spcPts val="0"/>
              </a:spcBef>
              <a:buClr>
                <a:schemeClr val="dk1"/>
              </a:buClr>
              <a:buSzPct val="25000"/>
              <a:buFont typeface="Arial"/>
              <a:buNone/>
            </a:pPr>
            <a:r>
              <a:rPr lang="en-US" sz="1200">
                <a:solidFill>
                  <a:schemeClr val="dk1"/>
                </a:solidFill>
              </a:rPr>
              <a:t>are generated locally by each participant and therefore need never be distributed.</a:t>
            </a:r>
          </a:p>
          <a:p>
            <a:pPr lvl="0" rtl="0">
              <a:spcBef>
                <a:spcPts val="0"/>
              </a:spcBef>
              <a:buClr>
                <a:schemeClr val="dk1"/>
              </a:buClr>
              <a:buSzPct val="25000"/>
              <a:buFont typeface="Arial"/>
              <a:buNone/>
            </a:pPr>
            <a:r>
              <a:rPr lang="en-US" sz="1200">
                <a:solidFill>
                  <a:schemeClr val="dk1"/>
                </a:solidFill>
              </a:rPr>
              <a:t>As long as a user protects his or her private key, incoming communication is secure.</a:t>
            </a:r>
          </a:p>
          <a:p>
            <a:pPr lvl="0" rtl="0">
              <a:spcBef>
                <a:spcPts val="0"/>
              </a:spcBef>
              <a:buClr>
                <a:schemeClr val="dk1"/>
              </a:buClr>
              <a:buSzPct val="25000"/>
              <a:buFont typeface="Arial"/>
              <a:buNone/>
            </a:pPr>
            <a:r>
              <a:rPr lang="en-US" sz="1200">
                <a:solidFill>
                  <a:schemeClr val="dk1"/>
                </a:solidFill>
              </a:rPr>
              <a:t>At any time, a user can change the private key and publish the companion public</a:t>
            </a:r>
          </a:p>
          <a:p>
            <a:pPr lvl="0" rtl="0">
              <a:spcBef>
                <a:spcPts val="0"/>
              </a:spcBef>
              <a:buClr>
                <a:schemeClr val="dk1"/>
              </a:buClr>
              <a:buSzPct val="25000"/>
              <a:buFont typeface="Arial"/>
              <a:buNone/>
            </a:pPr>
            <a:r>
              <a:rPr lang="en-US" sz="1200">
                <a:solidFill>
                  <a:schemeClr val="dk1"/>
                </a:solidFill>
              </a:rPr>
              <a:t>key to replace the old public key.</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Note that the scheme of this figure is directed toward providing confidentiality:</a:t>
            </a:r>
          </a:p>
          <a:p>
            <a:pPr lvl="0" rtl="0">
              <a:spcBef>
                <a:spcPts val="0"/>
              </a:spcBef>
              <a:buClr>
                <a:schemeClr val="dk1"/>
              </a:buClr>
              <a:buSzPct val="25000"/>
              <a:buFont typeface="Arial"/>
              <a:buNone/>
            </a:pPr>
            <a:r>
              <a:rPr lang="en-US" sz="1200">
                <a:solidFill>
                  <a:schemeClr val="dk1"/>
                </a:solidFill>
              </a:rPr>
              <a:t>Only the intended recipient should be able to decrypt the ciphertext because only</a:t>
            </a:r>
          </a:p>
          <a:p>
            <a:pPr lvl="0" rtl="0">
              <a:spcBef>
                <a:spcPts val="0"/>
              </a:spcBef>
              <a:buClr>
                <a:schemeClr val="dk1"/>
              </a:buClr>
              <a:buSzPct val="25000"/>
              <a:buFont typeface="Arial"/>
              <a:buNone/>
            </a:pPr>
            <a:r>
              <a:rPr lang="en-US" sz="1200">
                <a:solidFill>
                  <a:schemeClr val="dk1"/>
                </a:solidFill>
              </a:rPr>
              <a:t>the intended recipient is in possession of the required private key. Whether in fact</a:t>
            </a:r>
          </a:p>
          <a:p>
            <a:pPr lvl="0" rtl="0">
              <a:spcBef>
                <a:spcPts val="0"/>
              </a:spcBef>
              <a:buClr>
                <a:schemeClr val="dk1"/>
              </a:buClr>
              <a:buSzPct val="25000"/>
              <a:buFont typeface="Arial"/>
              <a:buNone/>
            </a:pPr>
            <a:r>
              <a:rPr lang="en-US" sz="1200">
                <a:solidFill>
                  <a:schemeClr val="dk1"/>
                </a:solidFill>
              </a:rPr>
              <a:t>confidentiality is provided depends on a number of factors, including the security of</a:t>
            </a:r>
          </a:p>
          <a:p>
            <a:pPr lvl="0" rtl="0">
              <a:spcBef>
                <a:spcPts val="0"/>
              </a:spcBef>
              <a:buClr>
                <a:schemeClr val="dk1"/>
              </a:buClr>
              <a:buSzPct val="25000"/>
              <a:buFont typeface="Arial"/>
              <a:buNone/>
            </a:pPr>
            <a:r>
              <a:rPr lang="en-US" sz="1200">
                <a:solidFill>
                  <a:schemeClr val="dk1"/>
                </a:solidFill>
              </a:rPr>
              <a:t>the algorithm, whether the private key is kept secure, and the security of any protocol</a:t>
            </a:r>
          </a:p>
          <a:p>
            <a:pPr lvl="0">
              <a:spcBef>
                <a:spcPts val="0"/>
              </a:spcBef>
              <a:buClr>
                <a:schemeClr val="dk1"/>
              </a:buClr>
              <a:buSzPct val="25000"/>
              <a:buFont typeface="Arial"/>
              <a:buNone/>
            </a:pPr>
            <a:r>
              <a:rPr lang="en-US" sz="1200">
                <a:solidFill>
                  <a:schemeClr val="dk1"/>
                </a:solidFill>
              </a:rPr>
              <a:t>of which the encryption function is a part.</a:t>
            </a:r>
          </a:p>
        </p:txBody>
      </p:sp>
      <p:sp>
        <p:nvSpPr>
          <p:cNvPr id="256" name="Shape 25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67" name="Shape 26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78571"/>
              <a:buFont typeface="Arial"/>
              <a:buNone/>
            </a:pPr>
            <a:r>
              <a:rPr lang="en-US" b="1">
                <a:solidFill>
                  <a:schemeClr val="dk1"/>
                </a:solidFill>
              </a:rPr>
              <a:t>QUIZ:</a:t>
            </a:r>
          </a:p>
          <a:p>
            <a:pPr lvl="0" rtl="0">
              <a:spcBef>
                <a:spcPts val="0"/>
              </a:spcBef>
              <a:buClr>
                <a:schemeClr val="dk1"/>
              </a:buClr>
              <a:buSzPct val="91666"/>
              <a:buFont typeface="Arial"/>
              <a:buNone/>
            </a:pPr>
            <a:r>
              <a:rPr lang="en-US" sz="1200">
                <a:solidFill>
                  <a:schemeClr val="dk1"/>
                </a:solidFill>
              </a:rPr>
              <a:t>Which of the following tasks are better suited for asymmetric encryption?</a:t>
            </a:r>
          </a:p>
          <a:p>
            <a:pPr lvl="0" rtl="0">
              <a:spcBef>
                <a:spcPts val="0"/>
              </a:spcBef>
              <a:buClr>
                <a:schemeClr val="dk1"/>
              </a:buClr>
              <a:buSzPct val="78571"/>
              <a:buFont typeface="Arial"/>
              <a:buNone/>
            </a:pPr>
            <a:r>
              <a:rPr lang="en-US" b="1">
                <a:solidFill>
                  <a:schemeClr val="dk1"/>
                </a:solidFill>
              </a:rPr>
              <a:t/>
            </a:r>
            <a:br>
              <a:rPr lang="en-US" b="1">
                <a:solidFill>
                  <a:schemeClr val="dk1"/>
                </a:solidFill>
              </a:rPr>
            </a:br>
            <a:r>
              <a:rPr lang="en-US" b="1">
                <a:solidFill>
                  <a:schemeClr val="dk1"/>
                </a:solidFill>
              </a:rPr>
              <a:t>SOLUTION:</a:t>
            </a:r>
          </a:p>
          <a:p>
            <a:pPr lvl="0" rtl="0">
              <a:lnSpc>
                <a:spcPct val="90000"/>
              </a:lnSpc>
              <a:spcBef>
                <a:spcPts val="0"/>
              </a:spcBef>
              <a:buClr>
                <a:schemeClr val="dk1"/>
              </a:buClr>
              <a:buSzPct val="91666"/>
              <a:buFont typeface="Arial"/>
              <a:buNone/>
            </a:pPr>
            <a:r>
              <a:rPr lang="en-US" sz="1200">
                <a:solidFill>
                  <a:schemeClr val="dk1"/>
                </a:solidFill>
              </a:rPr>
              <a:t>Asymmetric encryption is much slower than symmetric encryption and should only be used for securely distributing keys. </a:t>
            </a:r>
          </a:p>
          <a:p>
            <a:pPr lvl="0" rtl="0">
              <a:lnSpc>
                <a:spcPct val="90000"/>
              </a:lnSpc>
              <a:spcBef>
                <a:spcPts val="0"/>
              </a:spcBef>
              <a:buClr>
                <a:schemeClr val="dk1"/>
              </a:buClr>
              <a:buFont typeface="Arial"/>
              <a:buNone/>
            </a:pPr>
            <a:endParaRPr sz="1200">
              <a:solidFill>
                <a:schemeClr val="dk1"/>
              </a:solidFill>
            </a:endParaRPr>
          </a:p>
          <a:p>
            <a:pPr lvl="0" rtl="0">
              <a:lnSpc>
                <a:spcPct val="90000"/>
              </a:lnSpc>
              <a:spcBef>
                <a:spcPts val="0"/>
              </a:spcBef>
              <a:buClr>
                <a:schemeClr val="dk1"/>
              </a:buClr>
              <a:buSzPct val="91666"/>
              <a:buFont typeface="Arial"/>
              <a:buNone/>
            </a:pPr>
            <a:r>
              <a:rPr lang="en-US" sz="1200">
                <a:solidFill>
                  <a:schemeClr val="dk1"/>
                </a:solidFill>
              </a:rPr>
              <a:t>Securely distributing a session key is better performed by asymmetric encryption. Everyone will have access to the public key, but only the private key can be used to decipher the message. </a:t>
            </a:r>
          </a:p>
          <a:p>
            <a:pPr lvl="0" rtl="0">
              <a:lnSpc>
                <a:spcPct val="90000"/>
              </a:lnSpc>
              <a:spcBef>
                <a:spcPts val="0"/>
              </a:spcBef>
              <a:buClr>
                <a:schemeClr val="dk1"/>
              </a:buClr>
              <a:buFont typeface="Arial"/>
              <a:buNone/>
            </a:pPr>
            <a:endParaRPr sz="1200">
              <a:solidFill>
                <a:schemeClr val="dk1"/>
              </a:solidFill>
            </a:endParaRPr>
          </a:p>
          <a:p>
            <a:pPr lvl="0" rtl="0">
              <a:lnSpc>
                <a:spcPct val="90000"/>
              </a:lnSpc>
              <a:spcBef>
                <a:spcPts val="0"/>
              </a:spcBef>
              <a:buClr>
                <a:schemeClr val="dk1"/>
              </a:buClr>
              <a:buSzPct val="91666"/>
              <a:buFont typeface="Arial"/>
              <a:buNone/>
            </a:pPr>
            <a:r>
              <a:rPr lang="en-US" sz="1200">
                <a:solidFill>
                  <a:schemeClr val="dk1"/>
                </a:solidFill>
              </a:rPr>
              <a:t>Asymmetric encryption scales to a large number of users, with each user needing only one private and one public key. </a:t>
            </a:r>
          </a:p>
          <a:p>
            <a:pPr marL="342900" lvl="0" indent="-190500" rtl="0">
              <a:spcBef>
                <a:spcPts val="0"/>
              </a:spcBef>
              <a:buClr>
                <a:schemeClr val="dk1"/>
              </a:buClr>
              <a:buFont typeface="Arial"/>
              <a:buNone/>
            </a:pPr>
            <a:endParaRPr/>
          </a:p>
        </p:txBody>
      </p:sp>
      <p:sp>
        <p:nvSpPr>
          <p:cNvPr id="268" name="Shape 26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74" name="Shape 27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lnSpc>
                <a:spcPct val="90000"/>
              </a:lnSpc>
              <a:spcBef>
                <a:spcPts val="0"/>
              </a:spcBef>
              <a:buClr>
                <a:schemeClr val="dk1"/>
              </a:buClr>
              <a:buSzPct val="25000"/>
              <a:buFont typeface="Arial"/>
              <a:buNone/>
            </a:pPr>
            <a:r>
              <a:rPr lang="en-US" sz="1200">
                <a:solidFill>
                  <a:schemeClr val="dk1"/>
                </a:solidFill>
              </a:rPr>
              <a:t>Public-key encryption can be used for authentication.</a:t>
            </a:r>
          </a:p>
          <a:p>
            <a:pPr lvl="0" rtl="0">
              <a:lnSpc>
                <a:spcPct val="90000"/>
              </a:lnSpc>
              <a:spcBef>
                <a:spcPts val="0"/>
              </a:spcBef>
              <a:buClr>
                <a:schemeClr val="dk1"/>
              </a:buClr>
              <a:buSzPct val="25000"/>
              <a:buFont typeface="Arial"/>
              <a:buNone/>
            </a:pPr>
            <a:r>
              <a:rPr lang="en-US" sz="1200">
                <a:solidFill>
                  <a:schemeClr val="dk1"/>
                </a:solidFill>
              </a:rPr>
              <a:t>Suppose that Bob wants to send a message to Alice. Although it is not important that</a:t>
            </a:r>
          </a:p>
          <a:p>
            <a:pPr lvl="0" rtl="0">
              <a:lnSpc>
                <a:spcPct val="90000"/>
              </a:lnSpc>
              <a:spcBef>
                <a:spcPts val="0"/>
              </a:spcBef>
              <a:buClr>
                <a:schemeClr val="dk1"/>
              </a:buClr>
              <a:buSzPct val="25000"/>
              <a:buFont typeface="Arial"/>
              <a:buNone/>
            </a:pPr>
            <a:r>
              <a:rPr lang="en-US" sz="1200">
                <a:solidFill>
                  <a:schemeClr val="dk1"/>
                </a:solidFill>
              </a:rPr>
              <a:t>the message be kept secret, he wants Alice to be certain that the message is indeed</a:t>
            </a:r>
          </a:p>
          <a:p>
            <a:pPr lvl="0" rtl="0">
              <a:lnSpc>
                <a:spcPct val="90000"/>
              </a:lnSpc>
              <a:spcBef>
                <a:spcPts val="0"/>
              </a:spcBef>
              <a:buClr>
                <a:schemeClr val="dk1"/>
              </a:buClr>
              <a:buSzPct val="25000"/>
              <a:buFont typeface="Arial"/>
              <a:buNone/>
            </a:pPr>
            <a:r>
              <a:rPr lang="en-US" sz="1200">
                <a:solidFill>
                  <a:schemeClr val="dk1"/>
                </a:solidFill>
              </a:rPr>
              <a:t>from him.</a:t>
            </a:r>
          </a:p>
          <a:p>
            <a:pPr lvl="0" rtl="0">
              <a:lnSpc>
                <a:spcPct val="90000"/>
              </a:lnSpc>
              <a:spcBef>
                <a:spcPts val="0"/>
              </a:spcBef>
              <a:buClr>
                <a:schemeClr val="dk1"/>
              </a:buClr>
              <a:buSzPct val="25000"/>
              <a:buFont typeface="Arial"/>
              <a:buNone/>
            </a:pPr>
            <a:r>
              <a:rPr lang="en-US" sz="1200">
                <a:solidFill>
                  <a:schemeClr val="dk1"/>
                </a:solidFill>
              </a:rPr>
              <a:t>1.  For this purpose, Bob uses a secure hash function, such as SHA-512, to</a:t>
            </a:r>
          </a:p>
          <a:p>
            <a:pPr lvl="0" rtl="0">
              <a:lnSpc>
                <a:spcPct val="90000"/>
              </a:lnSpc>
              <a:spcBef>
                <a:spcPts val="0"/>
              </a:spcBef>
              <a:buClr>
                <a:schemeClr val="dk1"/>
              </a:buClr>
              <a:buSzPct val="25000"/>
              <a:buFont typeface="Arial"/>
              <a:buNone/>
            </a:pPr>
            <a:r>
              <a:rPr lang="en-US" sz="1200">
                <a:solidFill>
                  <a:schemeClr val="dk1"/>
                </a:solidFill>
              </a:rPr>
              <a:t>generate a hash value for the message and then encrypts the hash code with his private</a:t>
            </a:r>
          </a:p>
          <a:p>
            <a:pPr lvl="0" rtl="0">
              <a:lnSpc>
                <a:spcPct val="90000"/>
              </a:lnSpc>
              <a:spcBef>
                <a:spcPts val="0"/>
              </a:spcBef>
              <a:buClr>
                <a:schemeClr val="dk1"/>
              </a:buClr>
              <a:buSzPct val="25000"/>
              <a:buFont typeface="Arial"/>
              <a:buNone/>
            </a:pPr>
            <a:r>
              <a:rPr lang="en-US" sz="1200">
                <a:solidFill>
                  <a:schemeClr val="dk1"/>
                </a:solidFill>
              </a:rPr>
              <a:t>key, creating a digital signature.</a:t>
            </a:r>
          </a:p>
          <a:p>
            <a:pPr lvl="0" rtl="0">
              <a:lnSpc>
                <a:spcPct val="90000"/>
              </a:lnSpc>
              <a:spcBef>
                <a:spcPts val="0"/>
              </a:spcBef>
              <a:buClr>
                <a:schemeClr val="dk1"/>
              </a:buClr>
              <a:buSzPct val="25000"/>
              <a:buFont typeface="Arial"/>
              <a:buNone/>
            </a:pPr>
            <a:r>
              <a:rPr lang="en-US" sz="1200">
                <a:solidFill>
                  <a:schemeClr val="dk1"/>
                </a:solidFill>
              </a:rPr>
              <a:t>2. Bob sends the message with the signature attached.</a:t>
            </a:r>
          </a:p>
          <a:p>
            <a:pPr lvl="0" rtl="0">
              <a:lnSpc>
                <a:spcPct val="90000"/>
              </a:lnSpc>
              <a:spcBef>
                <a:spcPts val="0"/>
              </a:spcBef>
              <a:buClr>
                <a:schemeClr val="dk1"/>
              </a:buClr>
              <a:buSzPct val="25000"/>
              <a:buFont typeface="Arial"/>
              <a:buNone/>
            </a:pPr>
            <a:r>
              <a:rPr lang="en-US" sz="1200">
                <a:solidFill>
                  <a:schemeClr val="dk1"/>
                </a:solidFill>
              </a:rPr>
              <a:t>3.When Alice receives the message plus signature, she </a:t>
            </a:r>
          </a:p>
          <a:p>
            <a:pPr lvl="0" rtl="0">
              <a:lnSpc>
                <a:spcPct val="90000"/>
              </a:lnSpc>
              <a:spcBef>
                <a:spcPts val="0"/>
              </a:spcBef>
              <a:buClr>
                <a:schemeClr val="dk1"/>
              </a:buClr>
              <a:buSzPct val="25000"/>
              <a:buFont typeface="Arial"/>
              <a:buNone/>
            </a:pPr>
            <a:r>
              <a:rPr lang="en-US" sz="1200">
                <a:solidFill>
                  <a:schemeClr val="dk1"/>
                </a:solidFill>
              </a:rPr>
              <a:t>4.(1) calculates a hash value for</a:t>
            </a:r>
          </a:p>
          <a:p>
            <a:pPr lvl="0" rtl="0">
              <a:lnSpc>
                <a:spcPct val="90000"/>
              </a:lnSpc>
              <a:spcBef>
                <a:spcPts val="0"/>
              </a:spcBef>
              <a:buClr>
                <a:schemeClr val="dk1"/>
              </a:buClr>
              <a:buSzPct val="25000"/>
              <a:buFont typeface="Arial"/>
              <a:buNone/>
            </a:pPr>
            <a:r>
              <a:rPr lang="en-US" sz="1200">
                <a:solidFill>
                  <a:schemeClr val="dk1"/>
                </a:solidFill>
              </a:rPr>
              <a:t>the message; </a:t>
            </a:r>
          </a:p>
          <a:p>
            <a:pPr lvl="0" rtl="0">
              <a:lnSpc>
                <a:spcPct val="90000"/>
              </a:lnSpc>
              <a:spcBef>
                <a:spcPts val="0"/>
              </a:spcBef>
              <a:buClr>
                <a:schemeClr val="dk1"/>
              </a:buClr>
              <a:buSzPct val="25000"/>
              <a:buFont typeface="Arial"/>
              <a:buNone/>
            </a:pPr>
            <a:r>
              <a:rPr lang="en-US" sz="1200">
                <a:solidFill>
                  <a:schemeClr val="dk1"/>
                </a:solidFill>
              </a:rPr>
              <a:t>5.(2) decrypts the signature using Bob’s public key; and </a:t>
            </a:r>
          </a:p>
          <a:p>
            <a:pPr lvl="0" rtl="0">
              <a:lnSpc>
                <a:spcPct val="90000"/>
              </a:lnSpc>
              <a:spcBef>
                <a:spcPts val="0"/>
              </a:spcBef>
              <a:buClr>
                <a:schemeClr val="dk1"/>
              </a:buClr>
              <a:buSzPct val="25000"/>
              <a:buFont typeface="Arial"/>
              <a:buNone/>
            </a:pPr>
            <a:r>
              <a:rPr lang="en-US" sz="1200">
                <a:solidFill>
                  <a:schemeClr val="dk1"/>
                </a:solidFill>
              </a:rPr>
              <a:t>6.(3) compares the</a:t>
            </a:r>
          </a:p>
          <a:p>
            <a:pPr lvl="0" rtl="0">
              <a:lnSpc>
                <a:spcPct val="90000"/>
              </a:lnSpc>
              <a:spcBef>
                <a:spcPts val="0"/>
              </a:spcBef>
              <a:buClr>
                <a:schemeClr val="dk1"/>
              </a:buClr>
              <a:buSzPct val="25000"/>
              <a:buFont typeface="Arial"/>
              <a:buNone/>
            </a:pPr>
            <a:r>
              <a:rPr lang="en-US" sz="1200">
                <a:solidFill>
                  <a:schemeClr val="dk1"/>
                </a:solidFill>
              </a:rPr>
              <a:t>calculated hash value to the decrypted hash value. If the two hash values match, Alice</a:t>
            </a:r>
          </a:p>
          <a:p>
            <a:pPr lvl="0" rtl="0">
              <a:lnSpc>
                <a:spcPct val="90000"/>
              </a:lnSpc>
              <a:spcBef>
                <a:spcPts val="0"/>
              </a:spcBef>
              <a:buClr>
                <a:schemeClr val="dk1"/>
              </a:buClr>
              <a:buSzPct val="25000"/>
              <a:buFont typeface="Arial"/>
              <a:buNone/>
            </a:pPr>
            <a:r>
              <a:rPr lang="en-US" sz="1200">
                <a:solidFill>
                  <a:schemeClr val="dk1"/>
                </a:solidFill>
              </a:rPr>
              <a:t>is assured that the message must have been signed by Bob. </a:t>
            </a:r>
          </a:p>
          <a:p>
            <a:pPr lvl="0" rtl="0">
              <a:lnSpc>
                <a:spcPct val="90000"/>
              </a:lnSpc>
              <a:spcBef>
                <a:spcPts val="0"/>
              </a:spcBef>
              <a:buClr>
                <a:schemeClr val="dk1"/>
              </a:buClr>
              <a:buFont typeface="Arial"/>
              <a:buNone/>
            </a:pPr>
            <a:endParaRPr sz="1200">
              <a:solidFill>
                <a:schemeClr val="dk1"/>
              </a:solidFill>
            </a:endParaRPr>
          </a:p>
          <a:p>
            <a:pPr lvl="0" rtl="0">
              <a:lnSpc>
                <a:spcPct val="90000"/>
              </a:lnSpc>
              <a:spcBef>
                <a:spcPts val="0"/>
              </a:spcBef>
              <a:buClr>
                <a:schemeClr val="dk1"/>
              </a:buClr>
              <a:buSzPct val="25000"/>
              <a:buFont typeface="Arial"/>
              <a:buNone/>
            </a:pPr>
            <a:r>
              <a:rPr lang="en-US" sz="1200">
                <a:solidFill>
                  <a:schemeClr val="dk1"/>
                </a:solidFill>
              </a:rPr>
              <a:t>No one else has Bob’s</a:t>
            </a:r>
          </a:p>
          <a:p>
            <a:pPr lvl="0" rtl="0">
              <a:lnSpc>
                <a:spcPct val="90000"/>
              </a:lnSpc>
              <a:spcBef>
                <a:spcPts val="0"/>
              </a:spcBef>
              <a:buClr>
                <a:schemeClr val="dk1"/>
              </a:buClr>
              <a:buSzPct val="25000"/>
              <a:buFont typeface="Arial"/>
              <a:buNone/>
            </a:pPr>
            <a:r>
              <a:rPr lang="en-US" sz="1200">
                <a:solidFill>
                  <a:schemeClr val="dk1"/>
                </a:solidFill>
              </a:rPr>
              <a:t>private key and therefore no one else could have created a ciphertext that could be</a:t>
            </a:r>
          </a:p>
          <a:p>
            <a:pPr lvl="0" rtl="0">
              <a:lnSpc>
                <a:spcPct val="90000"/>
              </a:lnSpc>
              <a:spcBef>
                <a:spcPts val="0"/>
              </a:spcBef>
              <a:buClr>
                <a:schemeClr val="dk1"/>
              </a:buClr>
              <a:buSzPct val="25000"/>
              <a:buFont typeface="Arial"/>
              <a:buNone/>
            </a:pPr>
            <a:r>
              <a:rPr lang="en-US" sz="1200">
                <a:solidFill>
                  <a:schemeClr val="dk1"/>
                </a:solidFill>
              </a:rPr>
              <a:t>decrypted with Bob’s public key. In addition, it is impossible to alter the message</a:t>
            </a:r>
          </a:p>
          <a:p>
            <a:pPr lvl="0" rtl="0">
              <a:lnSpc>
                <a:spcPct val="90000"/>
              </a:lnSpc>
              <a:spcBef>
                <a:spcPts val="0"/>
              </a:spcBef>
              <a:buClr>
                <a:schemeClr val="dk1"/>
              </a:buClr>
              <a:buSzPct val="25000"/>
              <a:buFont typeface="Arial"/>
              <a:buNone/>
            </a:pPr>
            <a:r>
              <a:rPr lang="en-US" sz="1200">
                <a:solidFill>
                  <a:schemeClr val="dk1"/>
                </a:solidFill>
              </a:rPr>
              <a:t>without access to Bob’s private key, so the message is authenticated both in terms of</a:t>
            </a:r>
          </a:p>
          <a:p>
            <a:pPr lvl="0" rtl="0">
              <a:lnSpc>
                <a:spcPct val="90000"/>
              </a:lnSpc>
              <a:spcBef>
                <a:spcPts val="0"/>
              </a:spcBef>
              <a:buClr>
                <a:schemeClr val="dk1"/>
              </a:buClr>
              <a:buSzPct val="25000"/>
              <a:buFont typeface="Arial"/>
              <a:buNone/>
            </a:pPr>
            <a:r>
              <a:rPr lang="en-US" sz="1200">
                <a:solidFill>
                  <a:schemeClr val="dk1"/>
                </a:solidFill>
              </a:rPr>
              <a:t>source and in terms of data integrity.</a:t>
            </a:r>
          </a:p>
          <a:p>
            <a:pPr lvl="0" rtl="0">
              <a:lnSpc>
                <a:spcPct val="90000"/>
              </a:lnSpc>
              <a:spcBef>
                <a:spcPts val="0"/>
              </a:spcBef>
              <a:buClr>
                <a:schemeClr val="dk1"/>
              </a:buClr>
              <a:buFont typeface="Arial"/>
              <a:buNone/>
            </a:pPr>
            <a:endParaRPr sz="1200">
              <a:solidFill>
                <a:schemeClr val="dk1"/>
              </a:solidFill>
            </a:endParaRPr>
          </a:p>
          <a:p>
            <a:pPr lvl="0" rtl="0">
              <a:lnSpc>
                <a:spcPct val="90000"/>
              </a:lnSpc>
              <a:spcBef>
                <a:spcPts val="0"/>
              </a:spcBef>
              <a:buClr>
                <a:schemeClr val="dk1"/>
              </a:buClr>
              <a:buSzPct val="25000"/>
              <a:buFont typeface="Arial"/>
              <a:buNone/>
            </a:pPr>
            <a:r>
              <a:rPr lang="en-US" sz="1200">
                <a:solidFill>
                  <a:schemeClr val="dk1"/>
                </a:solidFill>
              </a:rPr>
              <a:t>It is important to emphasize that the digital signature does not provide confidentiality.</a:t>
            </a:r>
          </a:p>
          <a:p>
            <a:pPr lvl="0" rtl="0">
              <a:lnSpc>
                <a:spcPct val="90000"/>
              </a:lnSpc>
              <a:spcBef>
                <a:spcPts val="0"/>
              </a:spcBef>
              <a:buClr>
                <a:schemeClr val="dk1"/>
              </a:buClr>
              <a:buSzPct val="25000"/>
              <a:buFont typeface="Arial"/>
              <a:buNone/>
            </a:pPr>
            <a:r>
              <a:rPr lang="en-US" sz="1200">
                <a:solidFill>
                  <a:schemeClr val="dk1"/>
                </a:solidFill>
              </a:rPr>
              <a:t>That is, the message being sent is safe from alteration but not safe from</a:t>
            </a:r>
          </a:p>
          <a:p>
            <a:pPr lvl="0" rtl="0">
              <a:lnSpc>
                <a:spcPct val="90000"/>
              </a:lnSpc>
              <a:spcBef>
                <a:spcPts val="0"/>
              </a:spcBef>
              <a:buClr>
                <a:schemeClr val="dk1"/>
              </a:buClr>
              <a:buSzPct val="25000"/>
              <a:buFont typeface="Arial"/>
              <a:buNone/>
            </a:pPr>
            <a:r>
              <a:rPr lang="en-US" sz="1200">
                <a:solidFill>
                  <a:schemeClr val="dk1"/>
                </a:solidFill>
              </a:rPr>
              <a:t>eavesdropping. This is obvious in the case of a signature based on a portion of the</a:t>
            </a:r>
          </a:p>
          <a:p>
            <a:pPr lvl="0" rtl="0">
              <a:lnSpc>
                <a:spcPct val="90000"/>
              </a:lnSpc>
              <a:spcBef>
                <a:spcPts val="0"/>
              </a:spcBef>
              <a:buClr>
                <a:schemeClr val="dk1"/>
              </a:buClr>
              <a:buSzPct val="25000"/>
              <a:buFont typeface="Arial"/>
              <a:buNone/>
            </a:pPr>
            <a:r>
              <a:rPr lang="en-US" sz="1200">
                <a:solidFill>
                  <a:schemeClr val="dk1"/>
                </a:solidFill>
              </a:rPr>
              <a:t>message, because the rest of the message is transmitted in the clear. Even in the</a:t>
            </a:r>
          </a:p>
          <a:p>
            <a:pPr lvl="0" rtl="0">
              <a:lnSpc>
                <a:spcPct val="90000"/>
              </a:lnSpc>
              <a:spcBef>
                <a:spcPts val="0"/>
              </a:spcBef>
              <a:buClr>
                <a:schemeClr val="dk1"/>
              </a:buClr>
              <a:buSzPct val="25000"/>
              <a:buFont typeface="Arial"/>
              <a:buNone/>
            </a:pPr>
            <a:r>
              <a:rPr lang="en-US" sz="1200">
                <a:solidFill>
                  <a:schemeClr val="dk1"/>
                </a:solidFill>
              </a:rPr>
              <a:t>case of complete encryption, there is no protection of confidentiality because any</a:t>
            </a:r>
          </a:p>
          <a:p>
            <a:pPr lvl="0">
              <a:lnSpc>
                <a:spcPct val="90000"/>
              </a:lnSpc>
              <a:spcBef>
                <a:spcPts val="0"/>
              </a:spcBef>
              <a:buClr>
                <a:schemeClr val="dk1"/>
              </a:buClr>
              <a:buSzPct val="25000"/>
              <a:buFont typeface="Arial"/>
              <a:buNone/>
            </a:pPr>
            <a:r>
              <a:rPr lang="en-US" sz="1200">
                <a:solidFill>
                  <a:schemeClr val="dk1"/>
                </a:solidFill>
              </a:rPr>
              <a:t>observer can decrypt the message by using the sender’s public key.</a:t>
            </a:r>
          </a:p>
        </p:txBody>
      </p:sp>
      <p:sp>
        <p:nvSpPr>
          <p:cNvPr id="275" name="Shape 27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 name="Shape 3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sz="1200">
                <a:solidFill>
                  <a:schemeClr val="dk1"/>
                </a:solidFill>
              </a:rPr>
              <a:t>It also provides services such as integrity and authenticity of data, and user authentication. We will discuss these in later lectures.</a:t>
            </a:r>
          </a:p>
        </p:txBody>
      </p:sp>
      <p:sp>
        <p:nvSpPr>
          <p:cNvPr id="39" name="Shape 3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81" name="Shape 281"/>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On the face of it, the point of public-key encryption is that the public key is public.</a:t>
            </a:r>
          </a:p>
          <a:p>
            <a:pPr lvl="0" rtl="0">
              <a:spcBef>
                <a:spcPts val="0"/>
              </a:spcBef>
              <a:buClr>
                <a:schemeClr val="dk1"/>
              </a:buClr>
              <a:buSzPct val="25000"/>
              <a:buFont typeface="Arial"/>
              <a:buNone/>
            </a:pPr>
            <a:r>
              <a:rPr lang="en-US" sz="1200">
                <a:solidFill>
                  <a:schemeClr val="dk1"/>
                </a:solidFill>
              </a:rPr>
              <a:t>Thus, if there is some broadly accepted public-key algorithm, such as RSA, any</a:t>
            </a:r>
          </a:p>
          <a:p>
            <a:pPr lvl="0" rtl="0">
              <a:spcBef>
                <a:spcPts val="0"/>
              </a:spcBef>
              <a:buClr>
                <a:schemeClr val="dk1"/>
              </a:buClr>
              <a:buSzPct val="25000"/>
              <a:buFont typeface="Arial"/>
              <a:buNone/>
            </a:pPr>
            <a:r>
              <a:rPr lang="en-US" sz="1200">
                <a:solidFill>
                  <a:schemeClr val="dk1"/>
                </a:solidFill>
              </a:rPr>
              <a:t>participant can send his or her public key to any other participant or broadcast the</a:t>
            </a:r>
          </a:p>
          <a:p>
            <a:pPr lvl="0" rtl="0">
              <a:spcBef>
                <a:spcPts val="0"/>
              </a:spcBef>
              <a:buClr>
                <a:schemeClr val="dk1"/>
              </a:buClr>
              <a:buSzPct val="25000"/>
              <a:buFont typeface="Arial"/>
              <a:buNone/>
            </a:pPr>
            <a:r>
              <a:rPr lang="en-US" sz="1200">
                <a:solidFill>
                  <a:schemeClr val="dk1"/>
                </a:solidFill>
              </a:rPr>
              <a:t>key to the community at large. Although this approach is convenient, it has a major</a:t>
            </a:r>
          </a:p>
          <a:p>
            <a:pPr lvl="0" rtl="0">
              <a:spcBef>
                <a:spcPts val="0"/>
              </a:spcBef>
              <a:buClr>
                <a:schemeClr val="dk1"/>
              </a:buClr>
              <a:buSzPct val="25000"/>
              <a:buFont typeface="Arial"/>
              <a:buNone/>
            </a:pPr>
            <a:r>
              <a:rPr lang="en-US" sz="1200">
                <a:solidFill>
                  <a:schemeClr val="dk1"/>
                </a:solidFill>
              </a:rPr>
              <a:t>weakness. Anyone can forge such a public announcement. That is, some user could</a:t>
            </a:r>
          </a:p>
          <a:p>
            <a:pPr lvl="0" rtl="0">
              <a:spcBef>
                <a:spcPts val="0"/>
              </a:spcBef>
              <a:buClr>
                <a:schemeClr val="dk1"/>
              </a:buClr>
              <a:buSzPct val="25000"/>
              <a:buFont typeface="Arial"/>
              <a:buNone/>
            </a:pPr>
            <a:r>
              <a:rPr lang="en-US" sz="1200">
                <a:solidFill>
                  <a:schemeClr val="dk1"/>
                </a:solidFill>
              </a:rPr>
              <a:t>pretend to be Bob and send a public key to another participant or broadcast such a</a:t>
            </a:r>
          </a:p>
          <a:p>
            <a:pPr lvl="0" rtl="0">
              <a:spcBef>
                <a:spcPts val="0"/>
              </a:spcBef>
              <a:buClr>
                <a:schemeClr val="dk1"/>
              </a:buClr>
              <a:buSzPct val="25000"/>
              <a:buFont typeface="Arial"/>
              <a:buNone/>
            </a:pPr>
            <a:r>
              <a:rPr lang="en-US" sz="1200">
                <a:solidFill>
                  <a:schemeClr val="dk1"/>
                </a:solidFill>
              </a:rPr>
              <a:t>public key. Until such time as Bob discovers the forgery and alerts other participants,</a:t>
            </a:r>
          </a:p>
          <a:p>
            <a:pPr lvl="0" rtl="0">
              <a:spcBef>
                <a:spcPts val="0"/>
              </a:spcBef>
              <a:buClr>
                <a:schemeClr val="dk1"/>
              </a:buClr>
              <a:buSzPct val="25000"/>
              <a:buFont typeface="Arial"/>
              <a:buNone/>
            </a:pPr>
            <a:r>
              <a:rPr lang="en-US" sz="1200">
                <a:solidFill>
                  <a:schemeClr val="dk1"/>
                </a:solidFill>
              </a:rPr>
              <a:t>the forger is able to read all encrypted messages intended for Bob  and can use the</a:t>
            </a:r>
          </a:p>
          <a:p>
            <a:pPr lvl="0" rtl="0">
              <a:spcBef>
                <a:spcPts val="0"/>
              </a:spcBef>
              <a:buClr>
                <a:schemeClr val="dk1"/>
              </a:buClr>
              <a:buSzPct val="25000"/>
              <a:buFont typeface="Arial"/>
              <a:buNone/>
            </a:pPr>
            <a:r>
              <a:rPr lang="en-US" sz="1200">
                <a:solidFill>
                  <a:schemeClr val="dk1"/>
                </a:solidFill>
              </a:rPr>
              <a:t>forged keys for authentication.</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The solution to this problem is the public-key certificate. In essence, a certificate</a:t>
            </a:r>
          </a:p>
          <a:p>
            <a:pPr lvl="0" rtl="0">
              <a:spcBef>
                <a:spcPts val="0"/>
              </a:spcBef>
              <a:buClr>
                <a:schemeClr val="dk1"/>
              </a:buClr>
              <a:buSzPct val="25000"/>
              <a:buFont typeface="Arial"/>
              <a:buNone/>
            </a:pPr>
            <a:r>
              <a:rPr lang="en-US" sz="1200">
                <a:solidFill>
                  <a:schemeClr val="dk1"/>
                </a:solidFill>
              </a:rPr>
              <a:t>consists of a public key plus a user ID of the key owner, with the whole block</a:t>
            </a:r>
          </a:p>
          <a:p>
            <a:pPr lvl="0" rtl="0">
              <a:spcBef>
                <a:spcPts val="0"/>
              </a:spcBef>
              <a:buClr>
                <a:schemeClr val="dk1"/>
              </a:buClr>
              <a:buSzPct val="25000"/>
              <a:buFont typeface="Arial"/>
              <a:buNone/>
            </a:pPr>
            <a:r>
              <a:rPr lang="en-US" sz="1200">
                <a:solidFill>
                  <a:schemeClr val="dk1"/>
                </a:solidFill>
              </a:rPr>
              <a:t>signed by a trusted third party. The certificate also includes some information about</a:t>
            </a:r>
          </a:p>
          <a:p>
            <a:pPr lvl="0" rtl="0">
              <a:spcBef>
                <a:spcPts val="0"/>
              </a:spcBef>
              <a:buClr>
                <a:schemeClr val="dk1"/>
              </a:buClr>
              <a:buSzPct val="25000"/>
              <a:buFont typeface="Arial"/>
              <a:buNone/>
            </a:pPr>
            <a:r>
              <a:rPr lang="en-US" sz="1200">
                <a:solidFill>
                  <a:schemeClr val="dk1"/>
                </a:solidFill>
              </a:rPr>
              <a:t>the third party plus an indication of the period of validity of the certificate. Typically,</a:t>
            </a:r>
          </a:p>
          <a:p>
            <a:pPr lvl="0" rtl="0">
              <a:spcBef>
                <a:spcPts val="0"/>
              </a:spcBef>
              <a:buClr>
                <a:schemeClr val="dk1"/>
              </a:buClr>
              <a:buSzPct val="25000"/>
              <a:buFont typeface="Arial"/>
              <a:buNone/>
            </a:pPr>
            <a:r>
              <a:rPr lang="en-US" sz="1200">
                <a:solidFill>
                  <a:schemeClr val="dk1"/>
                </a:solidFill>
              </a:rPr>
              <a:t>the third party is a certificate authority (CA) that is trusted by the user community,</a:t>
            </a:r>
          </a:p>
          <a:p>
            <a:pPr lvl="0" rtl="0">
              <a:spcBef>
                <a:spcPts val="0"/>
              </a:spcBef>
              <a:buClr>
                <a:schemeClr val="dk1"/>
              </a:buClr>
              <a:buSzPct val="25000"/>
              <a:buFont typeface="Arial"/>
              <a:buNone/>
            </a:pPr>
            <a:r>
              <a:rPr lang="en-US" sz="1200">
                <a:solidFill>
                  <a:schemeClr val="dk1"/>
                </a:solidFill>
              </a:rPr>
              <a:t>such as a government agency or a financial institution. A user can present his</a:t>
            </a:r>
          </a:p>
          <a:p>
            <a:pPr lvl="0" rtl="0">
              <a:spcBef>
                <a:spcPts val="0"/>
              </a:spcBef>
              <a:buClr>
                <a:schemeClr val="dk1"/>
              </a:buClr>
              <a:buSzPct val="25000"/>
              <a:buFont typeface="Arial"/>
              <a:buNone/>
            </a:pPr>
            <a:r>
              <a:rPr lang="en-US" sz="1200">
                <a:solidFill>
                  <a:schemeClr val="dk1"/>
                </a:solidFill>
              </a:rPr>
              <a:t>or her public key to the authority in a secure manner and obtain a signed certificate.</a:t>
            </a:r>
          </a:p>
          <a:p>
            <a:pPr lvl="0" rtl="0">
              <a:spcBef>
                <a:spcPts val="0"/>
              </a:spcBef>
              <a:buClr>
                <a:schemeClr val="dk1"/>
              </a:buClr>
              <a:buSzPct val="25000"/>
              <a:buFont typeface="Arial"/>
              <a:buNone/>
            </a:pPr>
            <a:r>
              <a:rPr lang="en-US" sz="1200">
                <a:solidFill>
                  <a:schemeClr val="dk1"/>
                </a:solidFill>
              </a:rPr>
              <a:t>The user can then publish the certificate. Anyone needing this user’s public key</a:t>
            </a:r>
          </a:p>
          <a:p>
            <a:pPr lvl="0" rtl="0">
              <a:spcBef>
                <a:spcPts val="0"/>
              </a:spcBef>
              <a:buClr>
                <a:schemeClr val="dk1"/>
              </a:buClr>
              <a:buSzPct val="25000"/>
              <a:buFont typeface="Arial"/>
              <a:buNone/>
            </a:pPr>
            <a:r>
              <a:rPr lang="en-US" sz="1200">
                <a:solidFill>
                  <a:schemeClr val="dk1"/>
                </a:solidFill>
              </a:rPr>
              <a:t>can obtain the certificate and verify that it is valid by means of the attached trusted</a:t>
            </a:r>
          </a:p>
          <a:p>
            <a:pPr lvl="0" rtl="0">
              <a:spcBef>
                <a:spcPts val="0"/>
              </a:spcBef>
              <a:buClr>
                <a:schemeClr val="dk1"/>
              </a:buClr>
              <a:buSzPct val="25000"/>
              <a:buFont typeface="Arial"/>
              <a:buNone/>
            </a:pPr>
            <a:r>
              <a:rPr lang="en-US" sz="1200">
                <a:solidFill>
                  <a:schemeClr val="dk1"/>
                </a:solidFill>
              </a:rPr>
              <a:t>signature. </a:t>
            </a:r>
          </a:p>
          <a:p>
            <a:pPr>
              <a:spcBef>
                <a:spcPts val="0"/>
              </a:spcBef>
              <a:buNone/>
            </a:pPr>
            <a:endParaRPr/>
          </a:p>
        </p:txBody>
      </p:sp>
      <p:sp>
        <p:nvSpPr>
          <p:cNvPr id="282" name="Shape 282"/>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89" name="Shape 28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Another application in which public-key encryption is used to protect a symmetric</a:t>
            </a:r>
          </a:p>
          <a:p>
            <a:pPr lvl="0" rtl="0">
              <a:spcBef>
                <a:spcPts val="0"/>
              </a:spcBef>
              <a:buClr>
                <a:schemeClr val="dk1"/>
              </a:buClr>
              <a:buSzPct val="25000"/>
              <a:buFont typeface="Arial"/>
              <a:buNone/>
            </a:pPr>
            <a:r>
              <a:rPr lang="en-US" sz="1200">
                <a:solidFill>
                  <a:schemeClr val="dk1"/>
                </a:solidFill>
              </a:rPr>
              <a:t>key is the digital envelope, which can be used to protect a message without needing</a:t>
            </a:r>
          </a:p>
          <a:p>
            <a:pPr lvl="0" rtl="0">
              <a:spcBef>
                <a:spcPts val="0"/>
              </a:spcBef>
              <a:buClr>
                <a:schemeClr val="dk1"/>
              </a:buClr>
              <a:buSzPct val="25000"/>
              <a:buFont typeface="Arial"/>
              <a:buNone/>
            </a:pPr>
            <a:r>
              <a:rPr lang="en-US" sz="1200">
                <a:solidFill>
                  <a:schemeClr val="dk1"/>
                </a:solidFill>
              </a:rPr>
              <a:t>to first arrange for sender and receiver to have the same secret key. The technique</a:t>
            </a:r>
          </a:p>
          <a:p>
            <a:pPr lvl="0" rtl="0">
              <a:spcBef>
                <a:spcPts val="0"/>
              </a:spcBef>
              <a:buClr>
                <a:schemeClr val="dk1"/>
              </a:buClr>
              <a:buSzPct val="25000"/>
              <a:buFont typeface="Arial"/>
              <a:buNone/>
            </a:pPr>
            <a:r>
              <a:rPr lang="en-US" sz="1200">
                <a:solidFill>
                  <a:schemeClr val="dk1"/>
                </a:solidFill>
              </a:rPr>
              <a:t>is referred to as a digital envelope, which is the equivalent of a sealed envelope</a:t>
            </a:r>
          </a:p>
          <a:p>
            <a:pPr lvl="0" rtl="0">
              <a:spcBef>
                <a:spcPts val="0"/>
              </a:spcBef>
              <a:buClr>
                <a:schemeClr val="dk1"/>
              </a:buClr>
              <a:buSzPct val="25000"/>
              <a:buFont typeface="Arial"/>
              <a:buNone/>
            </a:pPr>
            <a:r>
              <a:rPr lang="en-US" sz="1200">
                <a:solidFill>
                  <a:schemeClr val="dk1"/>
                </a:solidFill>
              </a:rPr>
              <a:t>containing an unsigned letter. </a:t>
            </a:r>
          </a:p>
          <a:p>
            <a:pPr lvl="0" rtl="0">
              <a:spcBef>
                <a:spcPts val="0"/>
              </a:spcBef>
              <a:buClr>
                <a:schemeClr val="dk1"/>
              </a:buClr>
              <a:buFont typeface="Arial"/>
              <a:buNone/>
            </a:pPr>
            <a:endParaRPr sz="1200">
              <a:solidFill>
                <a:schemeClr val="dk1"/>
              </a:solidFill>
            </a:endParaRPr>
          </a:p>
          <a:p>
            <a:pPr>
              <a:spcBef>
                <a:spcPts val="0"/>
              </a:spcBef>
              <a:buNone/>
            </a:pPr>
            <a:endParaRPr/>
          </a:p>
        </p:txBody>
      </p:sp>
      <p:sp>
        <p:nvSpPr>
          <p:cNvPr id="290" name="Shape 29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sz="1200"/>
              <a:t>Suppose</a:t>
            </a:r>
          </a:p>
          <a:p>
            <a:pPr lvl="0" rtl="0">
              <a:spcBef>
                <a:spcPts val="0"/>
              </a:spcBef>
              <a:buClr>
                <a:srgbClr val="000000"/>
              </a:buClr>
              <a:buSzPct val="25000"/>
              <a:buFont typeface="Arial"/>
              <a:buNone/>
            </a:pPr>
            <a:r>
              <a:rPr lang="en-US" sz="1200"/>
              <a:t>Bob wishes to send a confidential message to Alice, but they do not share a symmetric</a:t>
            </a:r>
          </a:p>
          <a:p>
            <a:pPr lvl="0" rtl="0">
              <a:spcBef>
                <a:spcPts val="0"/>
              </a:spcBef>
              <a:buClr>
                <a:srgbClr val="000000"/>
              </a:buClr>
              <a:buSzPct val="25000"/>
              <a:buFont typeface="Arial"/>
              <a:buNone/>
            </a:pPr>
            <a:r>
              <a:rPr lang="en-US" sz="1200"/>
              <a:t>secret key. Bob does the following:</a:t>
            </a:r>
          </a:p>
          <a:p>
            <a:pPr lvl="0" rtl="0">
              <a:spcBef>
                <a:spcPts val="0"/>
              </a:spcBef>
              <a:buClr>
                <a:srgbClr val="000000"/>
              </a:buClr>
              <a:buFont typeface="Arial"/>
              <a:buNone/>
            </a:pPr>
            <a:endParaRPr sz="1200"/>
          </a:p>
          <a:p>
            <a:pPr lvl="0" rtl="0">
              <a:spcBef>
                <a:spcPts val="0"/>
              </a:spcBef>
              <a:buClr>
                <a:srgbClr val="000000"/>
              </a:buClr>
              <a:buSzPct val="25000"/>
              <a:buFont typeface="Arial"/>
              <a:buNone/>
            </a:pPr>
            <a:r>
              <a:rPr lang="en-US" sz="1200"/>
              <a:t>1. Prepares a message.</a:t>
            </a:r>
          </a:p>
          <a:p>
            <a:pPr lvl="0" rtl="0">
              <a:spcBef>
                <a:spcPts val="0"/>
              </a:spcBef>
              <a:buClr>
                <a:srgbClr val="000000"/>
              </a:buClr>
              <a:buFont typeface="Arial"/>
              <a:buNone/>
            </a:pPr>
            <a:endParaRPr sz="1200"/>
          </a:p>
          <a:p>
            <a:pPr lvl="0" rtl="0">
              <a:spcBef>
                <a:spcPts val="0"/>
              </a:spcBef>
              <a:buClr>
                <a:srgbClr val="000000"/>
              </a:buClr>
              <a:buSzPct val="25000"/>
              <a:buFont typeface="Arial"/>
              <a:buNone/>
            </a:pPr>
            <a:r>
              <a:rPr lang="en-US" sz="1200"/>
              <a:t>2. Generates a random symmetric key that will be used this one time only.</a:t>
            </a:r>
          </a:p>
          <a:p>
            <a:pPr lvl="0" rtl="0">
              <a:spcBef>
                <a:spcPts val="0"/>
              </a:spcBef>
              <a:buClr>
                <a:srgbClr val="000000"/>
              </a:buClr>
              <a:buFont typeface="Arial"/>
              <a:buNone/>
            </a:pPr>
            <a:endParaRPr sz="1200"/>
          </a:p>
          <a:p>
            <a:pPr lvl="0" rtl="0">
              <a:spcBef>
                <a:spcPts val="0"/>
              </a:spcBef>
              <a:buClr>
                <a:srgbClr val="000000"/>
              </a:buClr>
              <a:buSzPct val="25000"/>
              <a:buFont typeface="Arial"/>
              <a:buNone/>
            </a:pPr>
            <a:r>
              <a:rPr lang="en-US" sz="1200"/>
              <a:t>3. Encrypts that message using symmetric encryption the one-time key.</a:t>
            </a:r>
          </a:p>
          <a:p>
            <a:pPr lvl="0" rtl="0">
              <a:spcBef>
                <a:spcPts val="0"/>
              </a:spcBef>
              <a:buClr>
                <a:srgbClr val="000000"/>
              </a:buClr>
              <a:buFont typeface="Arial"/>
              <a:buNone/>
            </a:pPr>
            <a:endParaRPr sz="1200"/>
          </a:p>
          <a:p>
            <a:pPr lvl="0" rtl="0">
              <a:spcBef>
                <a:spcPts val="0"/>
              </a:spcBef>
              <a:buClr>
                <a:srgbClr val="000000"/>
              </a:buClr>
              <a:buSzPct val="25000"/>
              <a:buFont typeface="Arial"/>
              <a:buNone/>
            </a:pPr>
            <a:r>
              <a:rPr lang="en-US" sz="1200"/>
              <a:t>4. Encrypts the one-time key using public-key encryption with Alice’s public key.</a:t>
            </a:r>
          </a:p>
          <a:p>
            <a:pPr lvl="0" rtl="0">
              <a:spcBef>
                <a:spcPts val="0"/>
              </a:spcBef>
              <a:buClr>
                <a:srgbClr val="000000"/>
              </a:buClr>
              <a:buFont typeface="Arial"/>
              <a:buNone/>
            </a:pPr>
            <a:endParaRPr sz="1200"/>
          </a:p>
          <a:p>
            <a:pPr lvl="0" rtl="0">
              <a:spcBef>
                <a:spcPts val="0"/>
              </a:spcBef>
              <a:buClr>
                <a:srgbClr val="000000"/>
              </a:buClr>
              <a:buSzPct val="25000"/>
              <a:buFont typeface="Arial"/>
              <a:buNone/>
            </a:pPr>
            <a:r>
              <a:rPr lang="en-US" sz="1200"/>
              <a:t>5. Attaches the encrypted one-time key to the encrypted message and sends it to</a:t>
            </a:r>
          </a:p>
          <a:p>
            <a:pPr lvl="0" rtl="0">
              <a:spcBef>
                <a:spcPts val="0"/>
              </a:spcBef>
              <a:buClr>
                <a:srgbClr val="000000"/>
              </a:buClr>
              <a:buSzPct val="25000"/>
              <a:buFont typeface="Arial"/>
              <a:buNone/>
            </a:pPr>
            <a:r>
              <a:rPr lang="en-US" sz="1200"/>
              <a:t>Alice.</a:t>
            </a:r>
          </a:p>
          <a:p>
            <a:pPr lvl="0" rtl="0">
              <a:spcBef>
                <a:spcPts val="0"/>
              </a:spcBef>
              <a:buClr>
                <a:srgbClr val="000000"/>
              </a:buClr>
              <a:buFont typeface="Arial"/>
              <a:buNone/>
            </a:pPr>
            <a:endParaRPr sz="1200"/>
          </a:p>
          <a:p>
            <a:pPr lvl="0" rtl="0">
              <a:spcBef>
                <a:spcPts val="0"/>
              </a:spcBef>
              <a:buClr>
                <a:srgbClr val="000000"/>
              </a:buClr>
              <a:buSzPct val="25000"/>
              <a:buFont typeface="Arial"/>
              <a:buNone/>
            </a:pPr>
            <a:r>
              <a:rPr lang="en-US" sz="1200"/>
              <a:t>Only Alice is capable of decrypting the one-time key and therefore of recovering</a:t>
            </a:r>
          </a:p>
          <a:p>
            <a:pPr lvl="0" rtl="0">
              <a:spcBef>
                <a:spcPts val="0"/>
              </a:spcBef>
              <a:buClr>
                <a:srgbClr val="000000"/>
              </a:buClr>
              <a:buSzPct val="25000"/>
              <a:buFont typeface="Arial"/>
              <a:buNone/>
            </a:pPr>
            <a:r>
              <a:rPr lang="en-US" sz="1200"/>
              <a:t>the original message. If Bob obtains Alice’s public key by means of Alice’s</a:t>
            </a:r>
          </a:p>
          <a:p>
            <a:pPr lvl="0" rtl="0">
              <a:spcBef>
                <a:spcPts val="0"/>
              </a:spcBef>
              <a:buClr>
                <a:srgbClr val="000000"/>
              </a:buClr>
              <a:buSzPct val="25000"/>
              <a:buFont typeface="Arial"/>
              <a:buNone/>
            </a:pPr>
            <a:r>
              <a:rPr lang="en-US" sz="1200"/>
              <a:t>public-key certificate, then Bob is assured that it is a valid key.</a:t>
            </a:r>
          </a:p>
          <a:p>
            <a:pPr rtl="0">
              <a:spcBef>
                <a:spcPts val="0"/>
              </a:spcBef>
              <a:buNone/>
            </a:pPr>
            <a:endParaRPr sz="1200"/>
          </a:p>
          <a:p>
            <a:pPr>
              <a:spcBef>
                <a:spcPts val="0"/>
              </a:spcBef>
              <a:buNone/>
            </a:pPr>
            <a:endParaRPr/>
          </a:p>
        </p:txBody>
      </p:sp>
      <p:sp>
        <p:nvSpPr>
          <p:cNvPr id="297" name="Shape 29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Shape 302"/>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03" name="Shape 30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Suppose</a:t>
            </a:r>
          </a:p>
          <a:p>
            <a:pPr lvl="0" rtl="0">
              <a:spcBef>
                <a:spcPts val="0"/>
              </a:spcBef>
              <a:buClr>
                <a:schemeClr val="dk1"/>
              </a:buClr>
              <a:buSzPct val="25000"/>
              <a:buFont typeface="Arial"/>
              <a:buNone/>
            </a:pPr>
            <a:r>
              <a:rPr lang="en-US" sz="1200">
                <a:solidFill>
                  <a:schemeClr val="dk1"/>
                </a:solidFill>
              </a:rPr>
              <a:t>Bob wishes to send a confidential message to Alice, but they do not share a symmetric</a:t>
            </a:r>
          </a:p>
          <a:p>
            <a:pPr lvl="0" rtl="0">
              <a:spcBef>
                <a:spcPts val="0"/>
              </a:spcBef>
              <a:buClr>
                <a:schemeClr val="dk1"/>
              </a:buClr>
              <a:buSzPct val="25000"/>
              <a:buFont typeface="Arial"/>
              <a:buNone/>
            </a:pPr>
            <a:r>
              <a:rPr lang="en-US" sz="1200">
                <a:solidFill>
                  <a:schemeClr val="dk1"/>
                </a:solidFill>
              </a:rPr>
              <a:t>secret key. Bob does the following:</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1. Prepares a message.</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2. Generates a random symmetric key that will be used this one time only.</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3. Encrypts that message using symmetric encryption the one-time key.</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4. Encrypts the one-time key using public-key encryption with Alice’s public key.</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5. Attaches the encrypted one-time key to the encrypted message and sends it to</a:t>
            </a:r>
          </a:p>
          <a:p>
            <a:pPr lvl="0" rtl="0">
              <a:spcBef>
                <a:spcPts val="0"/>
              </a:spcBef>
              <a:buClr>
                <a:schemeClr val="dk1"/>
              </a:buClr>
              <a:buSzPct val="25000"/>
              <a:buFont typeface="Arial"/>
              <a:buNone/>
            </a:pPr>
            <a:r>
              <a:rPr lang="en-US" sz="1200">
                <a:solidFill>
                  <a:schemeClr val="dk1"/>
                </a:solidFill>
              </a:rPr>
              <a:t>Alice.</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Only Alice is capable of decrypting the one-time key and therefore of recovering</a:t>
            </a:r>
          </a:p>
          <a:p>
            <a:pPr lvl="0" rtl="0">
              <a:spcBef>
                <a:spcPts val="0"/>
              </a:spcBef>
              <a:buClr>
                <a:schemeClr val="dk1"/>
              </a:buClr>
              <a:buSzPct val="25000"/>
              <a:buFont typeface="Arial"/>
              <a:buNone/>
            </a:pPr>
            <a:r>
              <a:rPr lang="en-US" sz="1200">
                <a:solidFill>
                  <a:schemeClr val="dk1"/>
                </a:solidFill>
              </a:rPr>
              <a:t>the original message. If Bob obtains Alice’s public key by means of Alice’s</a:t>
            </a:r>
          </a:p>
          <a:p>
            <a:pPr lvl="0" rtl="0">
              <a:spcBef>
                <a:spcPts val="0"/>
              </a:spcBef>
              <a:buClr>
                <a:schemeClr val="dk1"/>
              </a:buClr>
              <a:buSzPct val="25000"/>
              <a:buFont typeface="Arial"/>
              <a:buNone/>
            </a:pPr>
            <a:r>
              <a:rPr lang="en-US" sz="1200">
                <a:solidFill>
                  <a:schemeClr val="dk1"/>
                </a:solidFill>
              </a:rPr>
              <a:t>public-key certificate, then Bob is assured that it is a valid key.</a:t>
            </a:r>
          </a:p>
          <a:p>
            <a:pPr lvl="0" rtl="0">
              <a:spcBef>
                <a:spcPts val="0"/>
              </a:spcBef>
              <a:buClr>
                <a:schemeClr val="dk1"/>
              </a:buClr>
              <a:buFont typeface="Arial"/>
              <a:buNone/>
            </a:pPr>
            <a:endParaRPr sz="1200">
              <a:solidFill>
                <a:schemeClr val="dk1"/>
              </a:solidFill>
            </a:endParaRPr>
          </a:p>
          <a:p>
            <a:pPr lvl="0" rtl="0">
              <a:spcBef>
                <a:spcPts val="0"/>
              </a:spcBef>
              <a:buClr>
                <a:schemeClr val="dk1"/>
              </a:buClr>
              <a:buFont typeface="Arial"/>
              <a:buNone/>
            </a:pPr>
            <a:endParaRPr>
              <a:solidFill>
                <a:schemeClr val="dk1"/>
              </a:solidFill>
            </a:endParaRPr>
          </a:p>
          <a:p>
            <a:pPr>
              <a:spcBef>
                <a:spcPts val="0"/>
              </a:spcBef>
              <a:buNone/>
            </a:pPr>
            <a:endParaRPr/>
          </a:p>
        </p:txBody>
      </p:sp>
      <p:sp>
        <p:nvSpPr>
          <p:cNvPr id="304" name="Shape 30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6" name="Shape 31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78571"/>
              <a:buFont typeface="Arial"/>
              <a:buNone/>
            </a:pPr>
            <a:r>
              <a:rPr lang="en-US" b="1">
                <a:solidFill>
                  <a:schemeClr val="dk1"/>
                </a:solidFill>
              </a:rPr>
              <a:t>QUIZ:</a:t>
            </a:r>
          </a:p>
          <a:p>
            <a:pPr lvl="0" rtl="0">
              <a:spcBef>
                <a:spcPts val="0"/>
              </a:spcBef>
              <a:buClr>
                <a:schemeClr val="dk1"/>
              </a:buClr>
              <a:buSzPct val="78571"/>
              <a:buFont typeface="Arial"/>
              <a:buNone/>
            </a:pPr>
            <a:r>
              <a:rPr lang="en-US">
                <a:solidFill>
                  <a:schemeClr val="dk1"/>
                </a:solidFill>
              </a:rPr>
              <a:t>Discuss</a:t>
            </a:r>
          </a:p>
          <a:p>
            <a:pPr lvl="0" rtl="0">
              <a:spcBef>
                <a:spcPts val="0"/>
              </a:spcBef>
              <a:buClr>
                <a:schemeClr val="dk1"/>
              </a:buClr>
              <a:buSzPct val="78571"/>
              <a:buFont typeface="Arial"/>
              <a:buNone/>
            </a:pPr>
            <a:r>
              <a:rPr lang="en-US" b="1">
                <a:solidFill>
                  <a:schemeClr val="dk1"/>
                </a:solidFill>
              </a:rPr>
              <a:t/>
            </a:r>
            <a:br>
              <a:rPr lang="en-US" b="1">
                <a:solidFill>
                  <a:schemeClr val="dk1"/>
                </a:solidFill>
              </a:rPr>
            </a:br>
            <a:r>
              <a:rPr lang="en-US" b="1">
                <a:solidFill>
                  <a:schemeClr val="dk1"/>
                </a:solidFill>
              </a:rPr>
              <a:t>SOLUTION:</a:t>
            </a:r>
          </a:p>
          <a:p>
            <a:pPr marL="0" lvl="0" indent="0" rtl="0">
              <a:spcBef>
                <a:spcPts val="0"/>
              </a:spcBef>
              <a:buClr>
                <a:schemeClr val="dk1"/>
              </a:buClr>
              <a:buSzPct val="78571"/>
              <a:buFont typeface="Arial"/>
              <a:buNone/>
            </a:pPr>
            <a:r>
              <a:rPr lang="en-US">
                <a:solidFill>
                  <a:schemeClr val="dk1"/>
                </a:solidFill>
              </a:rPr>
              <a:t>Discuss</a:t>
            </a:r>
          </a:p>
        </p:txBody>
      </p:sp>
      <p:sp>
        <p:nvSpPr>
          <p:cNvPr id="317" name="Shape 31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26" name="Shape 32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spcAft>
                <a:spcPts val="1200"/>
              </a:spcAft>
              <a:buClr>
                <a:schemeClr val="dk1"/>
              </a:buClr>
              <a:buSzPct val="78571"/>
              <a:buFont typeface="Arial"/>
              <a:buNone/>
            </a:pPr>
            <a:r>
              <a:rPr lang="en-US">
                <a:solidFill>
                  <a:schemeClr val="dk1"/>
                </a:solidFill>
              </a:rPr>
              <a:t>Encryption schemes have been around for thousands of years, e.g., Caesar’s cipher, and attacks have been around for just as long. The main attack approaches are brute-force and cryptanalysis.</a:t>
            </a:r>
          </a:p>
          <a:p>
            <a:pPr lvl="0" rtl="0">
              <a:spcBef>
                <a:spcPts val="0"/>
              </a:spcBef>
              <a:spcAft>
                <a:spcPts val="1200"/>
              </a:spcAft>
              <a:buClr>
                <a:schemeClr val="dk1"/>
              </a:buClr>
              <a:buSzPct val="78571"/>
              <a:buFont typeface="Arial"/>
              <a:buNone/>
            </a:pPr>
            <a:r>
              <a:rPr lang="en-US">
                <a:solidFill>
                  <a:schemeClr val="dk1"/>
                </a:solidFill>
              </a:rPr>
              <a:t>Modern day use of cryptography include some combination of hash, secret key cryptography, and public-key cryptography. </a:t>
            </a:r>
          </a:p>
          <a:p>
            <a:pPr lvl="0" rtl="0">
              <a:spcBef>
                <a:spcPts val="0"/>
              </a:spcBef>
              <a:spcAft>
                <a:spcPts val="1200"/>
              </a:spcAft>
              <a:buClr>
                <a:schemeClr val="dk1"/>
              </a:buClr>
              <a:buSzPct val="78571"/>
              <a:buFont typeface="Arial"/>
              <a:buNone/>
            </a:pPr>
            <a:r>
              <a:rPr lang="en-US">
                <a:solidFill>
                  <a:schemeClr val="dk1"/>
                </a:solidFill>
              </a:rPr>
              <a:t>Hash … secret key cryptography … public key cryptography ...</a:t>
            </a:r>
          </a:p>
          <a:p>
            <a:pPr lvl="0" rtl="0">
              <a:spcBef>
                <a:spcPts val="0"/>
              </a:spcBef>
              <a:spcAft>
                <a:spcPts val="1200"/>
              </a:spcAft>
              <a:buClr>
                <a:schemeClr val="dk1"/>
              </a:buClr>
              <a:buFont typeface="Arial"/>
              <a:buNone/>
            </a:pPr>
            <a:endParaRPr>
              <a:solidFill>
                <a:schemeClr val="dk1"/>
              </a:solidFill>
            </a:endParaRPr>
          </a:p>
          <a:p>
            <a:pPr lvl="0" rtl="0">
              <a:spcBef>
                <a:spcPts val="0"/>
              </a:spcBef>
              <a:buClr>
                <a:schemeClr val="dk1"/>
              </a:buClr>
              <a:buFont typeface="Arial"/>
              <a:buNone/>
            </a:pPr>
            <a:endParaRPr>
              <a:solidFill>
                <a:schemeClr val="dk1"/>
              </a:solidFill>
            </a:endParaRPr>
          </a:p>
          <a:p>
            <a:pPr lvl="0" rtl="0">
              <a:spcBef>
                <a:spcPts val="0"/>
              </a:spcBef>
              <a:buNone/>
            </a:pPr>
            <a:r>
              <a:rPr lang="en-US"/>
              <a:t>v</a:t>
            </a:r>
          </a:p>
        </p:txBody>
      </p:sp>
      <p:sp>
        <p:nvSpPr>
          <p:cNvPr id="327" name="Shape 32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35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6" name="Shape 4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We often call an encryption scheme a cipher.</a:t>
            </a:r>
          </a:p>
          <a:p>
            <a:pPr lvl="0" rtl="0">
              <a:spcBef>
                <a:spcPts val="0"/>
              </a:spcBef>
              <a:buClr>
                <a:schemeClr val="dk1"/>
              </a:buClr>
              <a:buFont typeface="Arial"/>
              <a:buNone/>
            </a:pPr>
            <a:endParaRPr sz="1200">
              <a:solidFill>
                <a:schemeClr val="dk1"/>
              </a:solidFill>
            </a:endParaRPr>
          </a:p>
          <a:p>
            <a:pPr lvl="0">
              <a:spcBef>
                <a:spcPts val="0"/>
              </a:spcBef>
              <a:buClr>
                <a:schemeClr val="dk1"/>
              </a:buClr>
              <a:buSzPct val="25000"/>
              <a:buFont typeface="Arial"/>
              <a:buNone/>
            </a:pPr>
            <a:r>
              <a:rPr lang="en-US" sz="1200">
                <a:solidFill>
                  <a:schemeClr val="dk1"/>
                </a:solidFill>
              </a:rPr>
              <a:t>You may not have realized but encryption has been used for thousands of years. For example, there is evidence that ancient Egyptians used some sort of ciphers. And then there is the famous Caesar’s cipher and similar schemes.</a:t>
            </a:r>
          </a:p>
        </p:txBody>
      </p:sp>
      <p:sp>
        <p:nvSpPr>
          <p:cNvPr id="47" name="Shape 4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sz="1200">
                <a:solidFill>
                  <a:schemeClr val="dk1"/>
                </a:solidFill>
              </a:rPr>
              <a:t>There are several types of ciphers. Symmetric ciphers range from ancient schemes to present-day algorithms. Asymmetric ciphers are relatively new, only invented in late 70’s</a:t>
            </a:r>
          </a:p>
        </p:txBody>
      </p:sp>
      <p:sp>
        <p:nvSpPr>
          <p:cNvPr id="57" name="Shape 5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6" name="Shape 6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sz="1200">
                <a:solidFill>
                  <a:schemeClr val="dk1"/>
                </a:solidFill>
              </a:rPr>
              <a:t>Most security protocols now use both types of schemes: first use asymmetric ciphers to authenticate both the parties involved, exchange encryption keys, and then use symmetric ciphers to encrypt data and traffic; asymmetric ciphers can also be used to digitally sign the data.</a:t>
            </a:r>
          </a:p>
        </p:txBody>
      </p:sp>
      <p:sp>
        <p:nvSpPr>
          <p:cNvPr id="67" name="Shape 6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4" name="Shape 7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or, the attacker may try to discover the encryption key so that he can then decrypt all data encrypted using that key.</a:t>
            </a:r>
          </a:p>
          <a:p>
            <a:pPr>
              <a:spcBef>
                <a:spcPts val="0"/>
              </a:spcBef>
              <a:buNone/>
            </a:pPr>
            <a:endParaRPr/>
          </a:p>
        </p:txBody>
      </p:sp>
      <p:sp>
        <p:nvSpPr>
          <p:cNvPr id="75" name="Shape 7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2" name="Shape 8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There are several attack methods.</a:t>
            </a:r>
          </a:p>
          <a:p>
            <a:pPr lvl="0" rtl="0">
              <a:spcBef>
                <a:spcPts val="0"/>
              </a:spcBef>
              <a:buClr>
                <a:schemeClr val="dk1"/>
              </a:buClr>
              <a:buFont typeface="Arial"/>
              <a:buNone/>
            </a:pPr>
            <a:endParaRPr sz="1200">
              <a:solidFill>
                <a:schemeClr val="dk1"/>
              </a:solidFill>
            </a:endParaRPr>
          </a:p>
          <a:p>
            <a:pPr lvl="0" rtl="0">
              <a:spcBef>
                <a:spcPts val="0"/>
              </a:spcBef>
              <a:buNone/>
            </a:pPr>
            <a:r>
              <a:rPr lang="en-US" sz="1200">
                <a:solidFill>
                  <a:schemeClr val="dk1"/>
                </a:solidFill>
              </a:rPr>
              <a:t>The first, simplest, and yet most inefficient way is to use brute-force, or, search blindly, for example, an attacker can try all possible keys one by one until one that can decrypt ciphertext properly to plaintext. How does the attacker know that the decryption with a key has worked properly? The attacker typically knows what the plaintext should look like. For example, if the plaintext is English sentence, then only the correct key can decrypt the ciphertext to data that can be read as English. Since the number of possible of keys can be huge, brute-force can take a long time to succeed.</a:t>
            </a:r>
          </a:p>
          <a:p>
            <a:pPr lvl="0" rtl="0">
              <a:spcBef>
                <a:spcPts val="0"/>
              </a:spcBef>
              <a:buNone/>
            </a:pPr>
            <a:endParaRPr sz="1200">
              <a:solidFill>
                <a:schemeClr val="dk1"/>
              </a:solidFill>
            </a:endParaRPr>
          </a:p>
          <a:p>
            <a:pPr lvl="0" rtl="0">
              <a:spcBef>
                <a:spcPts val="0"/>
              </a:spcBef>
              <a:buNone/>
            </a:pPr>
            <a:r>
              <a:rPr lang="en-US" sz="1200">
                <a:solidFill>
                  <a:schemeClr val="dk1"/>
                </a:solidFill>
              </a:rPr>
              <a:t>-----</a:t>
            </a:r>
          </a:p>
          <a:p>
            <a:pPr lvl="0" rtl="0">
              <a:spcBef>
                <a:spcPts val="0"/>
              </a:spcBef>
              <a:buNone/>
            </a:pPr>
            <a:endParaRPr sz="1200">
              <a:solidFill>
                <a:schemeClr val="dk1"/>
              </a:solidFill>
            </a:endParaRPr>
          </a:p>
          <a:p>
            <a:pPr lvl="0" rtl="0">
              <a:spcBef>
                <a:spcPts val="0"/>
              </a:spcBef>
              <a:buNone/>
            </a:pPr>
            <a:r>
              <a:rPr lang="en-US" sz="1200">
                <a:solidFill>
                  <a:schemeClr val="dk1"/>
                </a:solidFill>
              </a:rPr>
              <a:t>Another approach is to use cryptanalysis. Here, an attacker has some knowledge of the encryption algorithm and the characteristics of the data such as distribution of certain letters or words. With such knowledge, the attacker can do a lot better than using brute-force to search the entire key space.</a:t>
            </a:r>
          </a:p>
          <a:p>
            <a:pPr lvl="0" rtl="0">
              <a:spcBef>
                <a:spcPts val="0"/>
              </a:spcBef>
              <a:buNone/>
            </a:pPr>
            <a:endParaRPr sz="1200">
              <a:solidFill>
                <a:schemeClr val="dk1"/>
              </a:solidFill>
            </a:endParaRPr>
          </a:p>
          <a:p>
            <a:pPr lvl="0" rtl="0">
              <a:spcBef>
                <a:spcPts val="0"/>
              </a:spcBef>
              <a:buNone/>
            </a:pPr>
            <a:endParaRPr sz="1200">
              <a:solidFill>
                <a:schemeClr val="dk1"/>
              </a:solidFill>
            </a:endParaRPr>
          </a:p>
          <a:p>
            <a:pPr lvl="0" rtl="0">
              <a:spcBef>
                <a:spcPts val="0"/>
              </a:spcBef>
              <a:buNone/>
            </a:pPr>
            <a:r>
              <a:rPr lang="en-US" sz="1200">
                <a:solidFill>
                  <a:schemeClr val="dk1"/>
                </a:solidFill>
              </a:rPr>
              <a:t>-----</a:t>
            </a:r>
          </a:p>
          <a:p>
            <a:pPr lvl="0" rtl="0">
              <a:spcBef>
                <a:spcPts val="0"/>
              </a:spcBef>
              <a:buNone/>
            </a:pPr>
            <a:endParaRPr sz="1200">
              <a:solidFill>
                <a:schemeClr val="dk1"/>
              </a:solidFill>
            </a:endParaRPr>
          </a:p>
          <a:p>
            <a:pPr lvl="0" rtl="0">
              <a:spcBef>
                <a:spcPts val="0"/>
              </a:spcBef>
              <a:buNone/>
            </a:pPr>
            <a:r>
              <a:rPr lang="en-US" sz="1200">
                <a:solidFill>
                  <a:schemeClr val="dk1"/>
                </a:solidFill>
              </a:rPr>
              <a:t>Attackers can also exploit implementation or systems issues. For example, it was shown that by by using side-channel analysis, e.g., by observing the power consumption used by a crypto system, an attacker can deduce values of certain bits of a key, and therefore significantly decrease the key space that he needs to search. </a:t>
            </a:r>
          </a:p>
          <a:p>
            <a:pPr lvl="0" rtl="0">
              <a:spcBef>
                <a:spcPts val="0"/>
              </a:spcBef>
              <a:buNone/>
            </a:pPr>
            <a:endParaRPr sz="1200">
              <a:solidFill>
                <a:schemeClr val="dk1"/>
              </a:solidFill>
            </a:endParaRPr>
          </a:p>
          <a:p>
            <a:pPr lvl="0" rtl="0">
              <a:spcBef>
                <a:spcPts val="0"/>
              </a:spcBef>
              <a:buNone/>
            </a:pPr>
            <a:r>
              <a:rPr lang="en-US" sz="1200">
                <a:solidFill>
                  <a:schemeClr val="dk1"/>
                </a:solidFill>
              </a:rPr>
              <a:t>-----</a:t>
            </a:r>
          </a:p>
          <a:p>
            <a:pPr lvl="0" rtl="0">
              <a:spcBef>
                <a:spcPts val="0"/>
              </a:spcBef>
              <a:buNone/>
            </a:pPr>
            <a:endParaRPr sz="1200">
              <a:solidFill>
                <a:schemeClr val="dk1"/>
              </a:solidFill>
            </a:endParaRPr>
          </a:p>
          <a:p>
            <a:pPr lvl="0">
              <a:spcBef>
                <a:spcPts val="0"/>
              </a:spcBef>
              <a:buClr>
                <a:schemeClr val="dk1"/>
              </a:buClr>
              <a:buSzPct val="25000"/>
              <a:buFont typeface="Arial"/>
              <a:buNone/>
            </a:pPr>
            <a:r>
              <a:rPr lang="en-US" sz="1200">
                <a:solidFill>
                  <a:schemeClr val="dk1"/>
                </a:solidFill>
              </a:rPr>
              <a:t>The weakest link in security, the naïve users, can be exploited using social-engineering tricks. For example, an attacker can pretend to be a sysadmin who has forgotten the key and call an unsuspected user for the encryption key to a system.</a:t>
            </a:r>
          </a:p>
        </p:txBody>
      </p:sp>
      <p:sp>
        <p:nvSpPr>
          <p:cNvPr id="83" name="Shape 8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5" name="Shape 9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b="1"/>
              <a:t>QUIZ:</a:t>
            </a:r>
          </a:p>
          <a:p>
            <a:pPr rtl="0">
              <a:spcBef>
                <a:spcPts val="0"/>
              </a:spcBef>
              <a:buNone/>
            </a:pPr>
            <a:r>
              <a:rPr lang="en-US"/>
              <a:t>Discuss</a:t>
            </a:r>
          </a:p>
          <a:p>
            <a:pPr rtl="0">
              <a:spcBef>
                <a:spcPts val="0"/>
              </a:spcBef>
              <a:buNone/>
            </a:pPr>
            <a:r>
              <a:rPr lang="en-US" b="1"/>
              <a:t/>
            </a:r>
            <a:br>
              <a:rPr lang="en-US" b="1"/>
            </a:br>
            <a:r>
              <a:rPr lang="en-US" b="1"/>
              <a:t>SOLUTION:</a:t>
            </a:r>
          </a:p>
          <a:p>
            <a:pPr lvl="0" rtl="0">
              <a:spcBef>
                <a:spcPts val="0"/>
              </a:spcBef>
              <a:buNone/>
            </a:pPr>
            <a:r>
              <a:rPr lang="en-US">
                <a:solidFill>
                  <a:schemeClr val="dk1"/>
                </a:solidFill>
              </a:rPr>
              <a:t>Discuss</a:t>
            </a:r>
          </a:p>
        </p:txBody>
      </p:sp>
      <p:sp>
        <p:nvSpPr>
          <p:cNvPr id="96" name="Shape 9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Basic Slide">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812241" y="228600"/>
            <a:ext cx="10363200" cy="1143000"/>
          </a:xfrm>
          <a:prstGeom prst="rect">
            <a:avLst/>
          </a:prstGeom>
          <a:noFill/>
          <a:ln>
            <a:noFill/>
          </a:ln>
        </p:spPr>
        <p:txBody>
          <a:bodyPr lIns="117825" tIns="117825" rIns="117825" bIns="117825" anchor="ctr" anchorCtr="0"/>
          <a:lstStyle>
            <a:lvl1pPr marL="0" marR="0" indent="0" algn="ctr" rtl="0">
              <a:lnSpc>
                <a:spcPct val="150000"/>
              </a:lnSpc>
              <a:spcBef>
                <a:spcPts val="0"/>
              </a:spcBef>
              <a:spcAft>
                <a:spcPts val="0"/>
              </a:spcAft>
              <a:buClr>
                <a:srgbClr val="9B37AA"/>
              </a:buClr>
              <a:buSzPct val="100000"/>
              <a:buFont typeface="Gloria Hallelujah"/>
              <a:buChar char="●"/>
              <a:defRPr sz="4000" b="1">
                <a:solidFill>
                  <a:srgbClr val="9B37AA"/>
                </a:solidFill>
                <a:latin typeface="Gloria Hallelujah"/>
                <a:ea typeface="Gloria Hallelujah"/>
                <a:cs typeface="Gloria Hallelujah"/>
                <a:sym typeface="Gloria Hallelujah"/>
              </a:defRPr>
            </a:lvl1pPr>
            <a:lvl2pPr marL="0" marR="0" indent="0" algn="l" rtl="0">
              <a:lnSpc>
                <a:spcPct val="150000"/>
              </a:lnSpc>
              <a:spcBef>
                <a:spcPts val="0"/>
              </a:spcBef>
              <a:spcAft>
                <a:spcPts val="0"/>
              </a:spcAft>
              <a:buSzPct val="100000"/>
              <a:buChar char="○"/>
              <a:defRPr sz="4000"/>
            </a:lvl2pPr>
            <a:lvl3pPr marL="0" marR="0" indent="0" algn="l" rtl="0">
              <a:lnSpc>
                <a:spcPct val="150000"/>
              </a:lnSpc>
              <a:spcBef>
                <a:spcPts val="0"/>
              </a:spcBef>
              <a:spcAft>
                <a:spcPts val="0"/>
              </a:spcAft>
              <a:buSzPct val="100000"/>
              <a:buChar char="■"/>
              <a:defRPr sz="4000"/>
            </a:lvl3pPr>
            <a:lvl4pPr marL="0" marR="0" indent="0" algn="l" rtl="0">
              <a:lnSpc>
                <a:spcPct val="150000"/>
              </a:lnSpc>
              <a:spcBef>
                <a:spcPts val="0"/>
              </a:spcBef>
              <a:spcAft>
                <a:spcPts val="0"/>
              </a:spcAft>
              <a:buSzPct val="100000"/>
              <a:buChar char="●"/>
              <a:defRPr sz="4000"/>
            </a:lvl4pPr>
            <a:lvl5pPr marL="0" marR="0" indent="0" algn="l" rtl="0">
              <a:lnSpc>
                <a:spcPct val="150000"/>
              </a:lnSpc>
              <a:spcBef>
                <a:spcPts val="0"/>
              </a:spcBef>
              <a:spcAft>
                <a:spcPts val="0"/>
              </a:spcAft>
              <a:buSzPct val="100000"/>
              <a:buChar char="○"/>
              <a:defRPr sz="4000"/>
            </a:lvl5pPr>
            <a:lvl6pPr marL="596900" marR="0" indent="0" algn="l" rtl="0">
              <a:lnSpc>
                <a:spcPct val="150000"/>
              </a:lnSpc>
              <a:spcBef>
                <a:spcPts val="0"/>
              </a:spcBef>
              <a:spcAft>
                <a:spcPts val="0"/>
              </a:spcAft>
              <a:buSzPct val="100000"/>
              <a:buChar char="■"/>
              <a:defRPr sz="4000"/>
            </a:lvl6pPr>
            <a:lvl7pPr marL="1181100" marR="0" indent="0" algn="l" rtl="0">
              <a:lnSpc>
                <a:spcPct val="150000"/>
              </a:lnSpc>
              <a:spcBef>
                <a:spcPts val="0"/>
              </a:spcBef>
              <a:spcAft>
                <a:spcPts val="0"/>
              </a:spcAft>
              <a:buSzPct val="100000"/>
              <a:buChar char="●"/>
              <a:defRPr sz="4000"/>
            </a:lvl7pPr>
            <a:lvl8pPr marL="1765300" marR="0" indent="0" algn="l" rtl="0">
              <a:lnSpc>
                <a:spcPct val="150000"/>
              </a:lnSpc>
              <a:spcBef>
                <a:spcPts val="0"/>
              </a:spcBef>
              <a:spcAft>
                <a:spcPts val="0"/>
              </a:spcAft>
              <a:buSzPct val="100000"/>
              <a:buChar char="○"/>
              <a:defRPr sz="4000"/>
            </a:lvl8pPr>
            <a:lvl9pPr marL="2349500" marR="0" indent="0" algn="l" rtl="0">
              <a:lnSpc>
                <a:spcPct val="150000"/>
              </a:lnSpc>
              <a:spcBef>
                <a:spcPts val="0"/>
              </a:spcBef>
              <a:spcAft>
                <a:spcPts val="0"/>
              </a:spcAft>
              <a:buSzPct val="100000"/>
              <a:buChar char="■"/>
              <a:defRPr sz="4000"/>
            </a:lvl9pPr>
          </a:lstStyle>
          <a:p>
            <a:endParaRPr/>
          </a:p>
        </p:txBody>
      </p:sp>
      <p:sp>
        <p:nvSpPr>
          <p:cNvPr id="13" name="Shape 13"/>
          <p:cNvSpPr txBox="1">
            <a:spLocks noGrp="1"/>
          </p:cNvSpPr>
          <p:nvPr>
            <p:ph type="body" idx="1"/>
          </p:nvPr>
        </p:nvSpPr>
        <p:spPr>
          <a:xfrm>
            <a:off x="812241" y="1371600"/>
            <a:ext cx="10363200" cy="4904699"/>
          </a:xfrm>
          <a:prstGeom prst="rect">
            <a:avLst/>
          </a:prstGeom>
          <a:noFill/>
          <a:ln>
            <a:noFill/>
          </a:ln>
        </p:spPr>
        <p:txBody>
          <a:bodyPr lIns="117825" tIns="117825" rIns="117825" bIns="117825" anchor="t" anchorCtr="0"/>
          <a:lstStyle>
            <a:lvl1pPr marL="444500" marR="0" indent="-254000" algn="l" rtl="0">
              <a:lnSpc>
                <a:spcPct val="150000"/>
              </a:lnSpc>
              <a:spcBef>
                <a:spcPts val="800"/>
              </a:spcBef>
              <a:spcAft>
                <a:spcPts val="0"/>
              </a:spcAft>
              <a:buSzPct val="100000"/>
              <a:buFont typeface="Gloria Hallelujah"/>
              <a:buChar char="●"/>
              <a:defRPr sz="2700">
                <a:latin typeface="Gloria Hallelujah"/>
                <a:ea typeface="Gloria Hallelujah"/>
                <a:cs typeface="Gloria Hallelujah"/>
                <a:sym typeface="Gloria Hallelujah"/>
              </a:defRPr>
            </a:lvl1pPr>
            <a:lvl2pPr marL="952500" marR="0" indent="-190500" algn="l" rtl="0">
              <a:lnSpc>
                <a:spcPct val="150000"/>
              </a:lnSpc>
              <a:spcBef>
                <a:spcPts val="700"/>
              </a:spcBef>
              <a:spcAft>
                <a:spcPts val="0"/>
              </a:spcAft>
              <a:buSzPct val="100000"/>
              <a:buFont typeface="Gloria Hallelujah"/>
              <a:buChar char="●"/>
              <a:defRPr sz="2700">
                <a:latin typeface="Gloria Hallelujah"/>
                <a:ea typeface="Gloria Hallelujah"/>
                <a:cs typeface="Gloria Hallelujah"/>
                <a:sym typeface="Gloria Hallelujah"/>
              </a:defRPr>
            </a:lvl2pPr>
            <a:lvl3pPr marL="1473200" marR="0" indent="-165100" algn="l" rtl="0">
              <a:lnSpc>
                <a:spcPct val="150000"/>
              </a:lnSpc>
              <a:spcBef>
                <a:spcPts val="600"/>
              </a:spcBef>
              <a:spcAft>
                <a:spcPts val="0"/>
              </a:spcAft>
              <a:buSzPct val="100000"/>
              <a:buFont typeface="Gloria Hallelujah"/>
              <a:buChar char="●"/>
              <a:defRPr sz="2700">
                <a:latin typeface="Gloria Hallelujah"/>
                <a:ea typeface="Gloria Hallelujah"/>
                <a:cs typeface="Gloria Hallelujah"/>
                <a:sym typeface="Gloria Hallelujah"/>
              </a:defRPr>
            </a:lvl3pPr>
            <a:lvl4pPr marL="2070100" marR="0" indent="-1397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4pPr>
            <a:lvl5pPr marL="26543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5pPr>
            <a:lvl6pPr marL="32385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6pPr>
            <a:lvl7pPr marL="38227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7pPr>
            <a:lvl8pPr marL="44196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8pPr>
            <a:lvl9pPr marL="5016500" marR="0" indent="-1397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812241" y="228600"/>
            <a:ext cx="10363200" cy="1143000"/>
          </a:xfrm>
          <a:prstGeom prst="rect">
            <a:avLst/>
          </a:prstGeom>
          <a:noFill/>
          <a:ln>
            <a:noFill/>
          </a:ln>
        </p:spPr>
        <p:txBody>
          <a:bodyPr lIns="117825" tIns="117825" rIns="117825" bIns="117825" anchor="ctr" anchorCtr="0"/>
          <a:lstStyle>
            <a:lvl1pPr marL="0" marR="0" indent="0" algn="ctr" rtl="0">
              <a:lnSpc>
                <a:spcPct val="150000"/>
              </a:lnSpc>
              <a:spcBef>
                <a:spcPts val="0"/>
              </a:spcBef>
              <a:spcAft>
                <a:spcPts val="0"/>
              </a:spcAft>
              <a:buClr>
                <a:srgbClr val="9B37AA"/>
              </a:buClr>
              <a:buSzPct val="100000"/>
              <a:buFont typeface="Gloria Hallelujah"/>
              <a:buChar char="●"/>
              <a:defRPr sz="4000" b="1">
                <a:solidFill>
                  <a:srgbClr val="9B37AA"/>
                </a:solidFill>
                <a:latin typeface="Gloria Hallelujah"/>
                <a:ea typeface="Gloria Hallelujah"/>
                <a:cs typeface="Gloria Hallelujah"/>
                <a:sym typeface="Gloria Hallelujah"/>
              </a:defRPr>
            </a:lvl1pPr>
            <a:lvl2pPr marL="0" marR="0" indent="0" algn="l" rtl="0">
              <a:lnSpc>
                <a:spcPct val="150000"/>
              </a:lnSpc>
              <a:spcBef>
                <a:spcPts val="0"/>
              </a:spcBef>
              <a:spcAft>
                <a:spcPts val="0"/>
              </a:spcAft>
              <a:buSzPct val="100000"/>
              <a:buChar char="○"/>
              <a:defRPr sz="4000"/>
            </a:lvl2pPr>
            <a:lvl3pPr marL="0" marR="0" indent="0" algn="l" rtl="0">
              <a:lnSpc>
                <a:spcPct val="150000"/>
              </a:lnSpc>
              <a:spcBef>
                <a:spcPts val="0"/>
              </a:spcBef>
              <a:spcAft>
                <a:spcPts val="0"/>
              </a:spcAft>
              <a:buSzPct val="100000"/>
              <a:buChar char="■"/>
              <a:defRPr sz="4000"/>
            </a:lvl3pPr>
            <a:lvl4pPr marL="0" marR="0" indent="0" algn="l" rtl="0">
              <a:lnSpc>
                <a:spcPct val="150000"/>
              </a:lnSpc>
              <a:spcBef>
                <a:spcPts val="0"/>
              </a:spcBef>
              <a:spcAft>
                <a:spcPts val="0"/>
              </a:spcAft>
              <a:buSzPct val="100000"/>
              <a:buChar char="●"/>
              <a:defRPr sz="4000"/>
            </a:lvl4pPr>
            <a:lvl5pPr marL="0" marR="0" indent="0" algn="l" rtl="0">
              <a:lnSpc>
                <a:spcPct val="150000"/>
              </a:lnSpc>
              <a:spcBef>
                <a:spcPts val="0"/>
              </a:spcBef>
              <a:spcAft>
                <a:spcPts val="0"/>
              </a:spcAft>
              <a:buSzPct val="100000"/>
              <a:buChar char="○"/>
              <a:defRPr sz="4000"/>
            </a:lvl5pPr>
            <a:lvl6pPr marL="596900" marR="0" indent="0" algn="l" rtl="0">
              <a:lnSpc>
                <a:spcPct val="150000"/>
              </a:lnSpc>
              <a:spcBef>
                <a:spcPts val="0"/>
              </a:spcBef>
              <a:spcAft>
                <a:spcPts val="0"/>
              </a:spcAft>
              <a:buSzPct val="100000"/>
              <a:buChar char="■"/>
              <a:defRPr sz="4000"/>
            </a:lvl6pPr>
            <a:lvl7pPr marL="1181100" marR="0" indent="0" algn="l" rtl="0">
              <a:lnSpc>
                <a:spcPct val="150000"/>
              </a:lnSpc>
              <a:spcBef>
                <a:spcPts val="0"/>
              </a:spcBef>
              <a:spcAft>
                <a:spcPts val="0"/>
              </a:spcAft>
              <a:buSzPct val="100000"/>
              <a:buChar char="●"/>
              <a:defRPr sz="4000"/>
            </a:lvl7pPr>
            <a:lvl8pPr marL="1765300" marR="0" indent="0" algn="l" rtl="0">
              <a:lnSpc>
                <a:spcPct val="150000"/>
              </a:lnSpc>
              <a:spcBef>
                <a:spcPts val="0"/>
              </a:spcBef>
              <a:spcAft>
                <a:spcPts val="0"/>
              </a:spcAft>
              <a:buSzPct val="100000"/>
              <a:buChar char="○"/>
              <a:defRPr sz="4000"/>
            </a:lvl8pPr>
            <a:lvl9pPr marL="2349500" marR="0" indent="0" algn="l" rtl="0">
              <a:lnSpc>
                <a:spcPct val="150000"/>
              </a:lnSpc>
              <a:spcBef>
                <a:spcPts val="0"/>
              </a:spcBef>
              <a:spcAft>
                <a:spcPts val="0"/>
              </a:spcAft>
              <a:buSzPct val="100000"/>
              <a:buChar char="■"/>
              <a:defRPr sz="4000"/>
            </a:lvl9pPr>
          </a:lstStyle>
          <a:p>
            <a:endParaRPr/>
          </a:p>
        </p:txBody>
      </p:sp>
      <p:sp>
        <p:nvSpPr>
          <p:cNvPr id="10" name="Shape 10"/>
          <p:cNvSpPr txBox="1">
            <a:spLocks noGrp="1"/>
          </p:cNvSpPr>
          <p:nvPr>
            <p:ph type="body" idx="1"/>
          </p:nvPr>
        </p:nvSpPr>
        <p:spPr>
          <a:xfrm>
            <a:off x="812241" y="1371600"/>
            <a:ext cx="10363200" cy="4904699"/>
          </a:xfrm>
          <a:prstGeom prst="rect">
            <a:avLst/>
          </a:prstGeom>
          <a:noFill/>
          <a:ln>
            <a:noFill/>
          </a:ln>
        </p:spPr>
        <p:txBody>
          <a:bodyPr lIns="117825" tIns="117825" rIns="117825" bIns="117825" anchor="t" anchorCtr="0"/>
          <a:lstStyle>
            <a:lvl1pPr marL="444500" marR="0" indent="-254000" algn="l" rtl="0">
              <a:lnSpc>
                <a:spcPct val="150000"/>
              </a:lnSpc>
              <a:spcBef>
                <a:spcPts val="800"/>
              </a:spcBef>
              <a:spcAft>
                <a:spcPts val="0"/>
              </a:spcAft>
              <a:buSzPct val="100000"/>
              <a:buFont typeface="Gloria Hallelujah"/>
              <a:buChar char="●"/>
              <a:defRPr sz="2700">
                <a:latin typeface="Gloria Hallelujah"/>
                <a:ea typeface="Gloria Hallelujah"/>
                <a:cs typeface="Gloria Hallelujah"/>
                <a:sym typeface="Gloria Hallelujah"/>
              </a:defRPr>
            </a:lvl1pPr>
            <a:lvl2pPr marL="952500" marR="0" indent="-190500" algn="l" rtl="0">
              <a:lnSpc>
                <a:spcPct val="150000"/>
              </a:lnSpc>
              <a:spcBef>
                <a:spcPts val="700"/>
              </a:spcBef>
              <a:spcAft>
                <a:spcPts val="0"/>
              </a:spcAft>
              <a:buSzPct val="100000"/>
              <a:buFont typeface="Gloria Hallelujah"/>
              <a:buChar char="●"/>
              <a:defRPr sz="2700">
                <a:latin typeface="Gloria Hallelujah"/>
                <a:ea typeface="Gloria Hallelujah"/>
                <a:cs typeface="Gloria Hallelujah"/>
                <a:sym typeface="Gloria Hallelujah"/>
              </a:defRPr>
            </a:lvl2pPr>
            <a:lvl3pPr marL="1473200" marR="0" indent="-165100" algn="l" rtl="0">
              <a:lnSpc>
                <a:spcPct val="150000"/>
              </a:lnSpc>
              <a:spcBef>
                <a:spcPts val="600"/>
              </a:spcBef>
              <a:spcAft>
                <a:spcPts val="0"/>
              </a:spcAft>
              <a:buSzPct val="100000"/>
              <a:buFont typeface="Gloria Hallelujah"/>
              <a:buChar char="●"/>
              <a:defRPr sz="2700">
                <a:latin typeface="Gloria Hallelujah"/>
                <a:ea typeface="Gloria Hallelujah"/>
                <a:cs typeface="Gloria Hallelujah"/>
                <a:sym typeface="Gloria Hallelujah"/>
              </a:defRPr>
            </a:lvl3pPr>
            <a:lvl4pPr marL="2070100" marR="0" indent="-1397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4pPr>
            <a:lvl5pPr marL="26543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5pPr>
            <a:lvl6pPr marL="32385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6pPr>
            <a:lvl7pPr marL="38227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7pPr>
            <a:lvl8pPr marL="44196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8pPr>
            <a:lvl9pPr marL="5016500" marR="0" indent="-1397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944883" y="663066"/>
            <a:ext cx="10363200" cy="1143000"/>
          </a:xfrm>
          <a:prstGeom prst="rect">
            <a:avLst/>
          </a:prstGeom>
        </p:spPr>
        <p:txBody>
          <a:bodyPr lIns="117825" tIns="117825" rIns="117825" bIns="117825" anchor="ctr" anchorCtr="0">
            <a:noAutofit/>
          </a:bodyPr>
          <a:lstStyle/>
          <a:p>
            <a:pPr lvl="0" algn="l" rtl="0">
              <a:spcBef>
                <a:spcPts val="0"/>
              </a:spcBef>
              <a:buNone/>
            </a:pPr>
            <a:r>
              <a:rPr lang="en-US" sz="4800">
                <a:latin typeface="Questrial"/>
                <a:ea typeface="Questrial"/>
                <a:cs typeface="Questrial"/>
                <a:sym typeface="Questrial"/>
              </a:rPr>
              <a:t>Intro to Cryptography</a:t>
            </a:r>
          </a:p>
        </p:txBody>
      </p:sp>
      <p:sp>
        <p:nvSpPr>
          <p:cNvPr id="16" name="Shape 16"/>
          <p:cNvSpPr txBox="1"/>
          <p:nvPr/>
        </p:nvSpPr>
        <p:spPr>
          <a:xfrm>
            <a:off x="843804" y="820954"/>
            <a:ext cx="6616499" cy="2000100"/>
          </a:xfrm>
          <a:prstGeom prst="rect">
            <a:avLst/>
          </a:prstGeom>
          <a:noFill/>
          <a:ln>
            <a:noFill/>
          </a:ln>
        </p:spPr>
        <p:txBody>
          <a:bodyPr lIns="60950" tIns="60950" rIns="60950" bIns="60950" anchor="ctr" anchorCtr="0">
            <a:noAutofit/>
          </a:bodyPr>
          <a:lstStyle/>
          <a:p>
            <a:pPr lvl="0" rtl="0">
              <a:lnSpc>
                <a:spcPct val="150000"/>
              </a:lnSpc>
              <a:spcBef>
                <a:spcPts val="0"/>
              </a:spcBef>
              <a:buNone/>
            </a:pPr>
            <a:r>
              <a:rPr lang="en-US" sz="4000" b="1">
                <a:solidFill>
                  <a:schemeClr val="dk1"/>
                </a:solidFill>
                <a:latin typeface="Questrial"/>
                <a:ea typeface="Questrial"/>
                <a:cs typeface="Questrial"/>
                <a:sym typeface="Questrial"/>
              </a:rPr>
              <a:t> Lesson Introduction</a:t>
            </a:r>
          </a:p>
        </p:txBody>
      </p:sp>
      <p:sp>
        <p:nvSpPr>
          <p:cNvPr id="17" name="Shape 17"/>
          <p:cNvSpPr txBox="1">
            <a:spLocks noGrp="1"/>
          </p:cNvSpPr>
          <p:nvPr>
            <p:ph type="body" idx="1"/>
          </p:nvPr>
        </p:nvSpPr>
        <p:spPr>
          <a:xfrm>
            <a:off x="798725" y="2799500"/>
            <a:ext cx="10001699" cy="1896299"/>
          </a:xfrm>
          <a:prstGeom prst="rect">
            <a:avLst/>
          </a:prstGeom>
        </p:spPr>
        <p:txBody>
          <a:bodyPr lIns="117825" tIns="117825" rIns="117825" bIns="117825" anchor="t" anchorCtr="0">
            <a:noAutofit/>
          </a:bodyPr>
          <a:lstStyle/>
          <a:p>
            <a:pPr marL="457200" lvl="0" indent="-228600" rtl="0">
              <a:lnSpc>
                <a:spcPct val="100000"/>
              </a:lnSpc>
              <a:spcBef>
                <a:spcPts val="0"/>
              </a:spcBef>
              <a:buClr>
                <a:srgbClr val="6B9462"/>
              </a:buClr>
              <a:buSzPct val="100000"/>
              <a:buFont typeface="Questrial"/>
            </a:pPr>
            <a:r>
              <a:rPr lang="en-US" sz="2400" b="1">
                <a:solidFill>
                  <a:srgbClr val="6B9462"/>
                </a:solidFill>
                <a:latin typeface="Questrial"/>
                <a:ea typeface="Questrial"/>
                <a:cs typeface="Questrial"/>
                <a:sym typeface="Questrial"/>
              </a:rPr>
              <a:t>Basics of encryption and cryptanalysis</a:t>
            </a:r>
          </a:p>
          <a:p>
            <a:pPr marL="0" lvl="0" indent="0" rtl="0">
              <a:lnSpc>
                <a:spcPct val="100000"/>
              </a:lnSpc>
              <a:spcBef>
                <a:spcPts val="0"/>
              </a:spcBef>
              <a:buNone/>
            </a:pPr>
            <a:endParaRPr sz="2400" b="1">
              <a:solidFill>
                <a:srgbClr val="6B9462"/>
              </a:solidFill>
              <a:latin typeface="Questrial"/>
              <a:ea typeface="Questrial"/>
              <a:cs typeface="Questrial"/>
              <a:sym typeface="Questrial"/>
            </a:endParaRPr>
          </a:p>
          <a:p>
            <a:pPr marL="457200" lvl="0" indent="-228600" rtl="0">
              <a:lnSpc>
                <a:spcPct val="100000"/>
              </a:lnSpc>
              <a:spcBef>
                <a:spcPts val="0"/>
              </a:spcBef>
              <a:buClr>
                <a:srgbClr val="6B9462"/>
              </a:buClr>
              <a:buSzPct val="100000"/>
              <a:buFont typeface="Questrial"/>
            </a:pPr>
            <a:r>
              <a:rPr lang="en-US" sz="2400" b="1">
                <a:solidFill>
                  <a:srgbClr val="6B9462"/>
                </a:solidFill>
                <a:latin typeface="Questrial"/>
                <a:ea typeface="Questrial"/>
                <a:cs typeface="Questrial"/>
                <a:sym typeface="Questrial"/>
              </a:rPr>
              <a:t>Historical/simple schemes</a:t>
            </a:r>
          </a:p>
          <a:p>
            <a:pPr marL="0" lvl="0" indent="0" rtl="0">
              <a:lnSpc>
                <a:spcPct val="100000"/>
              </a:lnSpc>
              <a:spcBef>
                <a:spcPts val="0"/>
              </a:spcBef>
              <a:buNone/>
            </a:pPr>
            <a:endParaRPr sz="2400" b="1">
              <a:solidFill>
                <a:srgbClr val="6B9462"/>
              </a:solidFill>
              <a:latin typeface="Questrial"/>
              <a:ea typeface="Questrial"/>
              <a:cs typeface="Questrial"/>
              <a:sym typeface="Questrial"/>
            </a:endParaRPr>
          </a:p>
          <a:p>
            <a:pPr marL="457200" lvl="0" indent="-228600" rtl="0">
              <a:lnSpc>
                <a:spcPct val="100000"/>
              </a:lnSpc>
              <a:spcBef>
                <a:spcPts val="0"/>
              </a:spcBef>
              <a:buClr>
                <a:srgbClr val="6B9462"/>
              </a:buClr>
              <a:buSzPct val="100000"/>
              <a:buFont typeface="Questrial"/>
            </a:pPr>
            <a:r>
              <a:rPr lang="en-US" sz="2400" b="1">
                <a:solidFill>
                  <a:srgbClr val="6B9462"/>
                </a:solidFill>
                <a:latin typeface="Questrial"/>
                <a:ea typeface="Questrial"/>
                <a:cs typeface="Questrial"/>
                <a:sym typeface="Questrial"/>
              </a:rPr>
              <a:t>Types of cryptography and how they are used for security </a:t>
            </a:r>
          </a:p>
          <a:p>
            <a:pPr marL="0" lvl="0" indent="0" rtl="0">
              <a:lnSpc>
                <a:spcPct val="100000"/>
              </a:lnSpc>
              <a:spcBef>
                <a:spcPts val="0"/>
              </a:spcBef>
              <a:buNone/>
            </a:pPr>
            <a:endParaRPr sz="2400" b="1">
              <a:solidFill>
                <a:srgbClr val="6B9462"/>
              </a:solidFill>
              <a:latin typeface="Questrial"/>
              <a:ea typeface="Questrial"/>
              <a:cs typeface="Questrial"/>
              <a:sym typeface="Questrial"/>
            </a:endParaRPr>
          </a:p>
          <a:p>
            <a:pPr marL="0" lvl="0" indent="0" rtl="0">
              <a:lnSpc>
                <a:spcPct val="100000"/>
              </a:lnSpc>
              <a:spcBef>
                <a:spcPts val="0"/>
              </a:spcBef>
              <a:spcAft>
                <a:spcPts val="1200"/>
              </a:spcAft>
              <a:buNone/>
            </a:pPr>
            <a:endParaRPr sz="2400">
              <a:solidFill>
                <a:schemeClr val="dk1"/>
              </a:solidFill>
              <a:latin typeface="Questrial"/>
              <a:ea typeface="Questrial"/>
              <a:cs typeface="Questrial"/>
              <a:sym typeface="Questrial"/>
            </a:endParaRPr>
          </a:p>
        </p:txBody>
      </p:sp>
      <p:cxnSp>
        <p:nvCxnSpPr>
          <p:cNvPr id="18" name="Shape 18"/>
          <p:cNvCxnSpPr/>
          <p:nvPr/>
        </p:nvCxnSpPr>
        <p:spPr>
          <a:xfrm>
            <a:off x="864250" y="2366375"/>
            <a:ext cx="10124100" cy="0"/>
          </a:xfrm>
          <a:prstGeom prst="straightConnector1">
            <a:avLst/>
          </a:prstGeom>
          <a:noFill/>
          <a:ln w="38100" cap="flat" cmpd="sng">
            <a:solidFill>
              <a:srgbClr val="000000"/>
            </a:solidFill>
            <a:prstDash val="solid"/>
            <a:round/>
            <a:headEnd type="none" w="lg" len="lg"/>
            <a:tailEnd type="none" w="lg" len="lg"/>
          </a:ln>
        </p:spPr>
      </p:cxnSp>
      <p:cxnSp>
        <p:nvCxnSpPr>
          <p:cNvPr id="19" name="Shape 19"/>
          <p:cNvCxnSpPr/>
          <p:nvPr/>
        </p:nvCxnSpPr>
        <p:spPr>
          <a:xfrm>
            <a:off x="883900" y="5790550"/>
            <a:ext cx="10124100" cy="0"/>
          </a:xfrm>
          <a:prstGeom prst="straightConnector1">
            <a:avLst/>
          </a:prstGeom>
          <a:noFill/>
          <a:ln w="38100" cap="flat" cmpd="sng">
            <a:solidFill>
              <a:srgbClr val="000000"/>
            </a:solidFill>
            <a:prstDash val="solid"/>
            <a:round/>
            <a:headEnd type="none" w="lg" len="lg"/>
            <a:tailEnd type="none" w="lg" len="lg"/>
          </a:ln>
        </p:spPr>
      </p:cxnSp>
    </p:spTree>
  </p:cSld>
  <p:clrMapOvr>
    <a:masterClrMapping/>
  </p:clrMapOvr>
  <p:transition xmlns:p14="http://schemas.microsoft.com/office/powerpoint/2010/mai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2580610" y="470906"/>
            <a:ext cx="10363200" cy="1143000"/>
          </a:xfrm>
          <a:prstGeom prst="rect">
            <a:avLst/>
          </a:prstGeom>
        </p:spPr>
        <p:txBody>
          <a:bodyPr lIns="117825" tIns="117825" rIns="117825" bIns="117825" anchor="ctr" anchorCtr="0">
            <a:noAutofit/>
          </a:bodyPr>
          <a:lstStyle/>
          <a:p>
            <a:pPr lvl="0" algn="l" rtl="0">
              <a:spcBef>
                <a:spcPts val="0"/>
              </a:spcBef>
              <a:buNone/>
            </a:pPr>
            <a:r>
              <a:rPr lang="en-US" dirty="0">
                <a:solidFill>
                  <a:srgbClr val="9B37AA"/>
                </a:solidFill>
              </a:rPr>
              <a:t>Simple Ciphers Quiz</a:t>
            </a:r>
          </a:p>
        </p:txBody>
      </p:sp>
      <p:pic>
        <p:nvPicPr>
          <p:cNvPr id="99" name="Shape 99"/>
          <p:cNvPicPr preferRelativeResize="0"/>
          <p:nvPr/>
        </p:nvPicPr>
        <p:blipFill>
          <a:blip r:embed="rId3">
            <a:alphaModFix/>
          </a:blip>
          <a:stretch>
            <a:fillRect/>
          </a:stretch>
        </p:blipFill>
        <p:spPr>
          <a:xfrm>
            <a:off x="584621" y="577846"/>
            <a:ext cx="1617449" cy="1785496"/>
          </a:xfrm>
          <a:prstGeom prst="rect">
            <a:avLst/>
          </a:prstGeom>
          <a:noFill/>
          <a:ln>
            <a:noFill/>
          </a:ln>
        </p:spPr>
      </p:pic>
      <p:sp>
        <p:nvSpPr>
          <p:cNvPr id="100" name="Shape 100"/>
          <p:cNvSpPr txBox="1"/>
          <p:nvPr/>
        </p:nvSpPr>
        <p:spPr>
          <a:xfrm>
            <a:off x="2611425" y="1689875"/>
            <a:ext cx="8344799" cy="1785600"/>
          </a:xfrm>
          <a:prstGeom prst="rect">
            <a:avLst/>
          </a:prstGeom>
          <a:noFill/>
          <a:ln>
            <a:noFill/>
          </a:ln>
        </p:spPr>
        <p:txBody>
          <a:bodyPr lIns="91425" tIns="91425" rIns="91425" bIns="91425" anchor="ctr" anchorCtr="0">
            <a:noAutofit/>
          </a:bodyPr>
          <a:lstStyle/>
          <a:p>
            <a:pPr lvl="0" rtl="0">
              <a:spcBef>
                <a:spcPts val="0"/>
              </a:spcBef>
              <a:buClr>
                <a:schemeClr val="dk1"/>
              </a:buClr>
              <a:buSzPct val="36666"/>
              <a:buFont typeface="Arial"/>
              <a:buNone/>
            </a:pPr>
            <a:r>
              <a:rPr lang="en-US" sz="3000">
                <a:solidFill>
                  <a:schemeClr val="dk1"/>
                </a:solidFill>
                <a:latin typeface="Gloria Hallelujah"/>
                <a:ea typeface="Gloria Hallelujah"/>
                <a:cs typeface="Gloria Hallelujah"/>
                <a:sym typeface="Gloria Hallelujah"/>
              </a:rPr>
              <a:t>Use Caesar’s cipher to decode the message:</a:t>
            </a:r>
          </a:p>
          <a:p>
            <a:pPr lvl="0" rtl="0">
              <a:spcBef>
                <a:spcPts val="0"/>
              </a:spcBef>
              <a:buClr>
                <a:schemeClr val="dk1"/>
              </a:buClr>
              <a:buFont typeface="Arial"/>
              <a:buNone/>
            </a:pPr>
            <a:endParaRPr sz="3000">
              <a:solidFill>
                <a:schemeClr val="dk1"/>
              </a:solidFill>
              <a:latin typeface="Gloria Hallelujah"/>
              <a:ea typeface="Gloria Hallelujah"/>
              <a:cs typeface="Gloria Hallelujah"/>
              <a:sym typeface="Gloria Hallelujah"/>
            </a:endParaRPr>
          </a:p>
          <a:p>
            <a:pPr lvl="0" rtl="0">
              <a:spcBef>
                <a:spcPts val="0"/>
              </a:spcBef>
              <a:buClr>
                <a:schemeClr val="dk1"/>
              </a:buClr>
              <a:buFont typeface="Arial"/>
              <a:buNone/>
            </a:pPr>
            <a:endParaRPr sz="3000">
              <a:solidFill>
                <a:schemeClr val="dk1"/>
              </a:solidFill>
              <a:latin typeface="Gloria Hallelujah"/>
              <a:ea typeface="Gloria Hallelujah"/>
              <a:cs typeface="Gloria Hallelujah"/>
              <a:sym typeface="Gloria Hallelujah"/>
            </a:endParaRPr>
          </a:p>
          <a:p>
            <a:pPr lvl="0" rtl="0">
              <a:spcBef>
                <a:spcPts val="0"/>
              </a:spcBef>
              <a:buNone/>
            </a:pPr>
            <a:endParaRPr sz="3000">
              <a:solidFill>
                <a:schemeClr val="dk1"/>
              </a:solidFill>
              <a:latin typeface="Gloria Hallelujah"/>
              <a:ea typeface="Gloria Hallelujah"/>
              <a:cs typeface="Gloria Hallelujah"/>
              <a:sym typeface="Gloria Hallelujah"/>
            </a:endParaRPr>
          </a:p>
        </p:txBody>
      </p:sp>
      <p:sp>
        <p:nvSpPr>
          <p:cNvPr id="101" name="Shape 101"/>
          <p:cNvSpPr/>
          <p:nvPr/>
        </p:nvSpPr>
        <p:spPr>
          <a:xfrm>
            <a:off x="1265575" y="5046149"/>
            <a:ext cx="9500400" cy="933900"/>
          </a:xfrm>
          <a:prstGeom prst="rect">
            <a:avLst/>
          </a:prstGeom>
          <a:noFill/>
          <a:ln w="38100" cap="flat" cmpd="sng">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2" name="Shape 102"/>
          <p:cNvSpPr txBox="1"/>
          <p:nvPr/>
        </p:nvSpPr>
        <p:spPr>
          <a:xfrm>
            <a:off x="3069225" y="2322550"/>
            <a:ext cx="7429199" cy="1785600"/>
          </a:xfrm>
          <a:prstGeom prst="rect">
            <a:avLst/>
          </a:prstGeom>
          <a:noFill/>
          <a:ln>
            <a:noFill/>
          </a:ln>
        </p:spPr>
        <p:txBody>
          <a:bodyPr lIns="91425" tIns="91425" rIns="91425" bIns="91425" anchor="ctr" anchorCtr="0">
            <a:noAutofit/>
          </a:bodyPr>
          <a:lstStyle/>
          <a:p>
            <a:pPr lvl="0" rtl="0">
              <a:spcBef>
                <a:spcPts val="0"/>
              </a:spcBef>
              <a:buNone/>
            </a:pPr>
            <a:r>
              <a:rPr lang="en-US" sz="4000" b="1">
                <a:solidFill>
                  <a:srgbClr val="4E75A8"/>
                </a:solidFill>
                <a:latin typeface="Antic Slab"/>
                <a:ea typeface="Antic Slab"/>
                <a:cs typeface="Antic Slab"/>
                <a:sym typeface="Antic Slab"/>
              </a:rPr>
              <a:t>LQIRUPDWLRQ VHFXULWB</a:t>
            </a:r>
          </a:p>
        </p:txBody>
      </p:sp>
      <p:sp>
        <p:nvSpPr>
          <p:cNvPr id="103" name="Shape 103"/>
          <p:cNvSpPr txBox="1"/>
          <p:nvPr/>
        </p:nvSpPr>
        <p:spPr>
          <a:xfrm>
            <a:off x="1265575" y="4038700"/>
            <a:ext cx="8344799" cy="1143000"/>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Enter your answer in the text box:</a:t>
            </a:r>
          </a:p>
        </p:txBody>
      </p:sp>
    </p:spTree>
  </p:cSld>
  <p:clrMapOvr>
    <a:masterClrMapping/>
  </p:clrMapOvr>
  <p:transition xmlns:p14="http://schemas.microsoft.com/office/powerpoint/2010/mai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812241" y="54816"/>
            <a:ext cx="10363200" cy="1143000"/>
          </a:xfrm>
          <a:prstGeom prst="rect">
            <a:avLst/>
          </a:prstGeom>
        </p:spPr>
        <p:txBody>
          <a:bodyPr lIns="117825" tIns="117825" rIns="117825" bIns="117825" anchor="ctr" anchorCtr="0">
            <a:noAutofit/>
          </a:bodyPr>
          <a:lstStyle/>
          <a:p>
            <a:pPr lvl="0" rtl="0">
              <a:spcBef>
                <a:spcPts val="0"/>
              </a:spcBef>
              <a:buNone/>
            </a:pPr>
            <a:r>
              <a:rPr lang="en-US" dirty="0"/>
              <a:t>Simple Ciphers</a:t>
            </a:r>
          </a:p>
        </p:txBody>
      </p:sp>
      <p:sp>
        <p:nvSpPr>
          <p:cNvPr id="110" name="Shape 110"/>
          <p:cNvSpPr txBox="1">
            <a:spLocks noGrp="1"/>
          </p:cNvSpPr>
          <p:nvPr>
            <p:ph type="body" idx="1"/>
          </p:nvPr>
        </p:nvSpPr>
        <p:spPr>
          <a:xfrm>
            <a:off x="736050" y="1240584"/>
            <a:ext cx="10776299" cy="4904699"/>
          </a:xfrm>
          <a:prstGeom prst="rect">
            <a:avLst/>
          </a:prstGeom>
        </p:spPr>
        <p:txBody>
          <a:bodyPr lIns="117825" tIns="117825" rIns="117825" bIns="117825" anchor="t" anchorCtr="0">
            <a:noAutofit/>
          </a:bodyPr>
          <a:lstStyle/>
          <a:p>
            <a:pPr marL="342900" lvl="0" indent="-209550" rtl="0">
              <a:lnSpc>
                <a:spcPct val="90000"/>
              </a:lnSpc>
              <a:spcBef>
                <a:spcPts val="0"/>
              </a:spcBef>
              <a:buClr>
                <a:srgbClr val="4E75A8"/>
              </a:buClr>
              <a:buSzPct val="100000"/>
              <a:buFont typeface="Gloria Hallelujah"/>
            </a:pPr>
            <a:r>
              <a:rPr lang="en-US" sz="2800" b="1" dirty="0">
                <a:solidFill>
                  <a:srgbClr val="4E75A8"/>
                </a:solidFill>
              </a:rPr>
              <a:t>Caesar’s cipher (or, shift cipher): </a:t>
            </a:r>
          </a:p>
          <a:p>
            <a:pPr marL="1143000" lvl="2" indent="-146050" rtl="0">
              <a:lnSpc>
                <a:spcPct val="90000"/>
              </a:lnSpc>
              <a:spcBef>
                <a:spcPts val="400"/>
              </a:spcBef>
              <a:buClr>
                <a:schemeClr val="dk1"/>
              </a:buClr>
              <a:buSzPct val="100000"/>
              <a:buFont typeface="Gloria Hallelujah"/>
            </a:pPr>
            <a:r>
              <a:rPr lang="en-US" sz="2800" dirty="0">
                <a:solidFill>
                  <a:schemeClr val="dk1"/>
                </a:solidFill>
              </a:rPr>
              <a:t>E.g., A </a:t>
            </a:r>
            <a:r>
              <a:rPr lang="en-US" sz="2800" baseline="30000" dirty="0">
                <a:solidFill>
                  <a:schemeClr val="dk1"/>
                </a:solidFill>
              </a:rPr>
              <a:t>→</a:t>
            </a:r>
            <a:r>
              <a:rPr lang="en-US" sz="2800" dirty="0">
                <a:solidFill>
                  <a:schemeClr val="dk1"/>
                </a:solidFill>
              </a:rPr>
              <a:t> D, B </a:t>
            </a:r>
            <a:r>
              <a:rPr lang="en-US" sz="2800" baseline="30000" dirty="0">
                <a:solidFill>
                  <a:schemeClr val="dk1"/>
                </a:solidFill>
              </a:rPr>
              <a:t>→</a:t>
            </a:r>
            <a:r>
              <a:rPr lang="en-US" sz="2800" dirty="0">
                <a:solidFill>
                  <a:schemeClr val="dk1"/>
                </a:solidFill>
              </a:rPr>
              <a:t> E</a:t>
            </a:r>
          </a:p>
          <a:p>
            <a:pPr marL="1143000" lvl="2" indent="-146050" rtl="0">
              <a:lnSpc>
                <a:spcPct val="90000"/>
              </a:lnSpc>
              <a:spcBef>
                <a:spcPts val="480"/>
              </a:spcBef>
              <a:buClr>
                <a:schemeClr val="dk1"/>
              </a:buClr>
              <a:buSzPct val="100000"/>
              <a:buFont typeface="Gloria Hallelujah"/>
            </a:pPr>
            <a:r>
              <a:rPr lang="en-US" sz="2800" dirty="0">
                <a:solidFill>
                  <a:schemeClr val="dk1"/>
                </a:solidFill>
              </a:rPr>
              <a:t>That is, shift by an offset </a:t>
            </a:r>
            <a:r>
              <a:rPr lang="en-US" sz="2800" i="1" dirty="0">
                <a:solidFill>
                  <a:schemeClr val="dk1"/>
                </a:solidFill>
              </a:rPr>
              <a:t>n</a:t>
            </a:r>
            <a:r>
              <a:rPr lang="en-US" sz="2800" dirty="0">
                <a:solidFill>
                  <a:schemeClr val="dk1"/>
                </a:solidFill>
              </a:rPr>
              <a:t>: </a:t>
            </a:r>
          </a:p>
          <a:p>
            <a:pPr marL="2057400" lvl="4" indent="-101600" rtl="0">
              <a:lnSpc>
                <a:spcPct val="90000"/>
              </a:lnSpc>
              <a:spcBef>
                <a:spcPts val="400"/>
              </a:spcBef>
              <a:buClr>
                <a:schemeClr val="dk1"/>
              </a:buClr>
              <a:buSzPct val="100000"/>
              <a:buFont typeface="Gloria Hallelujah"/>
            </a:pPr>
            <a:r>
              <a:rPr lang="en-US" sz="2800" dirty="0">
                <a:solidFill>
                  <a:schemeClr val="dk1"/>
                </a:solidFill>
              </a:rPr>
              <a:t>(letter + </a:t>
            </a:r>
            <a:r>
              <a:rPr lang="en-US" sz="2800" i="1" dirty="0">
                <a:solidFill>
                  <a:schemeClr val="dk1"/>
                </a:solidFill>
              </a:rPr>
              <a:t>n</a:t>
            </a:r>
            <a:r>
              <a:rPr lang="en-US" sz="2800" dirty="0">
                <a:solidFill>
                  <a:schemeClr val="dk1"/>
                </a:solidFill>
              </a:rPr>
              <a:t>) mod 26</a:t>
            </a:r>
          </a:p>
          <a:p>
            <a:pPr marL="1143000" lvl="2" indent="-146050" rtl="0">
              <a:lnSpc>
                <a:spcPct val="90000"/>
              </a:lnSpc>
              <a:spcBef>
                <a:spcPts val="480"/>
              </a:spcBef>
              <a:buClr>
                <a:schemeClr val="dk1"/>
              </a:buClr>
              <a:buSzPct val="100000"/>
              <a:buFont typeface="Gloria Hallelujah"/>
            </a:pPr>
            <a:r>
              <a:rPr lang="en-US" sz="2800" b="1" dirty="0">
                <a:solidFill>
                  <a:srgbClr val="6B9462"/>
                </a:solidFill>
              </a:rPr>
              <a:t>only 26 possible ways</a:t>
            </a:r>
            <a:r>
              <a:rPr lang="en-US" sz="2800" dirty="0">
                <a:solidFill>
                  <a:schemeClr val="dk1"/>
                </a:solidFill>
              </a:rPr>
              <a:t> of secret coding</a:t>
            </a:r>
          </a:p>
          <a:p>
            <a:pPr marL="342900" lvl="0" indent="-209550" rtl="0">
              <a:lnSpc>
                <a:spcPct val="90000"/>
              </a:lnSpc>
              <a:spcBef>
                <a:spcPts val="560"/>
              </a:spcBef>
              <a:buClr>
                <a:srgbClr val="4E75A8"/>
              </a:buClr>
              <a:buSzPct val="100000"/>
              <a:buFont typeface="Gloria Hallelujah"/>
            </a:pPr>
            <a:r>
              <a:rPr lang="en-US" sz="2800" b="1" dirty="0" err="1">
                <a:solidFill>
                  <a:srgbClr val="4E75A8"/>
                </a:solidFill>
              </a:rPr>
              <a:t>Monoalphabetic</a:t>
            </a:r>
            <a:r>
              <a:rPr lang="en-US" sz="2800" b="1" dirty="0">
                <a:solidFill>
                  <a:srgbClr val="4E75A8"/>
                </a:solidFill>
              </a:rPr>
              <a:t> cipher (or, substitution cipher): </a:t>
            </a:r>
          </a:p>
          <a:p>
            <a:pPr marL="1200150" lvl="1" indent="-171450" rtl="0">
              <a:lnSpc>
                <a:spcPct val="90000"/>
              </a:lnSpc>
              <a:spcBef>
                <a:spcPts val="480"/>
              </a:spcBef>
              <a:buClr>
                <a:schemeClr val="dk1"/>
              </a:buClr>
              <a:buSzPct val="100000"/>
              <a:buFont typeface="Gloria Hallelujah"/>
            </a:pPr>
            <a:r>
              <a:rPr lang="en-US" sz="2800" b="1" dirty="0">
                <a:solidFill>
                  <a:srgbClr val="6B9462"/>
                </a:solidFill>
              </a:rPr>
              <a:t>generalization</a:t>
            </a:r>
            <a:r>
              <a:rPr lang="en-US" sz="2800" dirty="0">
                <a:solidFill>
                  <a:schemeClr val="dk1"/>
                </a:solidFill>
              </a:rPr>
              <a:t>, arbitrary mapping of one letter to another</a:t>
            </a:r>
          </a:p>
          <a:p>
            <a:pPr marL="1200150" lvl="1" indent="-171450" rtl="0">
              <a:lnSpc>
                <a:spcPct val="90000"/>
              </a:lnSpc>
              <a:spcBef>
                <a:spcPts val="480"/>
              </a:spcBef>
              <a:buClr>
                <a:schemeClr val="dk1"/>
              </a:buClr>
              <a:buSzPct val="100000"/>
              <a:buFont typeface="Gloria Hallelujah"/>
            </a:pPr>
            <a:r>
              <a:rPr lang="en-US" sz="2800" dirty="0">
                <a:solidFill>
                  <a:schemeClr val="dk1"/>
                </a:solidFill>
              </a:rPr>
              <a:t>26!, ~4 × 10</a:t>
            </a:r>
            <a:r>
              <a:rPr lang="en-US" sz="2800" baseline="30000" dirty="0">
                <a:solidFill>
                  <a:schemeClr val="dk1"/>
                </a:solidFill>
              </a:rPr>
              <a:t>26</a:t>
            </a:r>
            <a:r>
              <a:rPr lang="en-US" sz="2800" dirty="0">
                <a:solidFill>
                  <a:schemeClr val="dk1"/>
                </a:solidFill>
              </a:rPr>
              <a:t> or ~2</a:t>
            </a:r>
            <a:r>
              <a:rPr lang="en-US" sz="2800" baseline="30000" dirty="0">
                <a:solidFill>
                  <a:schemeClr val="dk1"/>
                </a:solidFill>
              </a:rPr>
              <a:t>88</a:t>
            </a:r>
          </a:p>
          <a:p>
            <a:pPr marL="1200150" lvl="1" indent="-171450" rtl="0">
              <a:lnSpc>
                <a:spcPct val="90000"/>
              </a:lnSpc>
              <a:spcBef>
                <a:spcPts val="480"/>
              </a:spcBef>
              <a:buClr>
                <a:schemeClr val="dk1"/>
              </a:buClr>
              <a:buSzPct val="100000"/>
              <a:buFont typeface="Gloria Hallelujah"/>
            </a:pPr>
            <a:r>
              <a:rPr lang="en-US" sz="2800" dirty="0">
                <a:solidFill>
                  <a:schemeClr val="dk1"/>
                </a:solidFill>
              </a:rPr>
              <a:t>Attack with statistical analysis of letter frequencies</a:t>
            </a:r>
          </a:p>
        </p:txBody>
      </p:sp>
      <p:pic>
        <p:nvPicPr>
          <p:cNvPr id="111" name="Shape 111"/>
          <p:cNvPicPr preferRelativeResize="0"/>
          <p:nvPr/>
        </p:nvPicPr>
        <p:blipFill>
          <a:blip r:embed="rId3">
            <a:alphaModFix/>
          </a:blip>
          <a:stretch>
            <a:fillRect/>
          </a:stretch>
        </p:blipFill>
        <p:spPr>
          <a:xfrm>
            <a:off x="8948925" y="412250"/>
            <a:ext cx="2344600" cy="2344600"/>
          </a:xfrm>
          <a:prstGeom prst="rect">
            <a:avLst/>
          </a:prstGeom>
          <a:noFill/>
          <a:ln>
            <a:noFill/>
          </a:ln>
        </p:spPr>
      </p:pic>
    </p:spTree>
  </p:cSld>
  <p:clrMapOvr>
    <a:masterClrMapping/>
  </p:clrMapOvr>
  <p:transition xmlns:p14="http://schemas.microsoft.com/office/powerpoint/2010/mai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812241" y="-12024"/>
            <a:ext cx="10363200" cy="1143000"/>
          </a:xfrm>
          <a:prstGeom prst="rect">
            <a:avLst/>
          </a:prstGeom>
        </p:spPr>
        <p:txBody>
          <a:bodyPr lIns="117825" tIns="117825" rIns="117825" bIns="117825" anchor="ctr" anchorCtr="0">
            <a:noAutofit/>
          </a:bodyPr>
          <a:lstStyle/>
          <a:p>
            <a:pPr lvl="0" rtl="0">
              <a:spcBef>
                <a:spcPts val="0"/>
              </a:spcBef>
              <a:buNone/>
            </a:pPr>
            <a:r>
              <a:rPr lang="en-US" dirty="0">
                <a:solidFill>
                  <a:srgbClr val="9B37AA"/>
                </a:solidFill>
              </a:rPr>
              <a:t>Letter Frequency of Ciphers</a:t>
            </a:r>
          </a:p>
        </p:txBody>
      </p:sp>
      <p:pic>
        <p:nvPicPr>
          <p:cNvPr id="118" name="Shape 118"/>
          <p:cNvPicPr preferRelativeResize="0"/>
          <p:nvPr/>
        </p:nvPicPr>
        <p:blipFill>
          <a:blip r:embed="rId3">
            <a:alphaModFix/>
          </a:blip>
          <a:stretch>
            <a:fillRect/>
          </a:stretch>
        </p:blipFill>
        <p:spPr>
          <a:xfrm>
            <a:off x="623875" y="1058512"/>
            <a:ext cx="10944225" cy="5400675"/>
          </a:xfrm>
          <a:prstGeom prst="rect">
            <a:avLst/>
          </a:prstGeom>
          <a:noFill/>
          <a:ln>
            <a:noFill/>
          </a:ln>
        </p:spPr>
      </p:pic>
    </p:spTree>
  </p:cSld>
  <p:clrMapOvr>
    <a:masterClrMapping/>
  </p:clrMapOvr>
  <p:transition xmlns:p14="http://schemas.microsoft.com/office/powerpoint/2010/mai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p:nvPr/>
        </p:nvSpPr>
        <p:spPr>
          <a:xfrm>
            <a:off x="743450" y="1140300"/>
            <a:ext cx="8498700" cy="4577399"/>
          </a:xfrm>
          <a:prstGeom prst="rect">
            <a:avLst/>
          </a:prstGeom>
          <a:noFill/>
          <a:ln>
            <a:noFill/>
          </a:ln>
        </p:spPr>
        <p:txBody>
          <a:bodyPr lIns="91425" tIns="91425" rIns="91425" bIns="91425" anchor="ctr" anchorCtr="0">
            <a:noAutofit/>
          </a:bodyPr>
          <a:lstStyle/>
          <a:p>
            <a:pPr marL="342900" lvl="0" indent="-419100" rtl="0">
              <a:spcBef>
                <a:spcPts val="0"/>
              </a:spcBef>
              <a:buClr>
                <a:schemeClr val="dk1"/>
              </a:buClr>
              <a:buSzPct val="100000"/>
              <a:buFont typeface="Gloria Hallelujah"/>
              <a:buChar char="●"/>
            </a:pPr>
            <a:r>
              <a:rPr lang="en-US" sz="3000">
                <a:solidFill>
                  <a:schemeClr val="dk1"/>
                </a:solidFill>
                <a:latin typeface="Gloria Hallelujah"/>
                <a:ea typeface="Gloria Hallelujah"/>
                <a:cs typeface="Gloria Hallelujah"/>
                <a:sym typeface="Gloria Hallelujah"/>
              </a:rPr>
              <a:t>What is plaintext for:</a:t>
            </a:r>
            <a:br>
              <a:rPr lang="en-US" sz="3000">
                <a:solidFill>
                  <a:schemeClr val="dk1"/>
                </a:solidFill>
                <a:latin typeface="Gloria Hallelujah"/>
                <a:ea typeface="Gloria Hallelujah"/>
                <a:cs typeface="Gloria Hallelujah"/>
                <a:sym typeface="Gloria Hallelujah"/>
              </a:rPr>
            </a:br>
            <a:endParaRPr lang="en-US" sz="3000">
              <a:solidFill>
                <a:schemeClr val="dk1"/>
              </a:solidFill>
              <a:latin typeface="Gloria Hallelujah"/>
              <a:ea typeface="Gloria Hallelujah"/>
              <a:cs typeface="Gloria Hallelujah"/>
              <a:sym typeface="Gloria Hallelujah"/>
            </a:endParaRPr>
          </a:p>
          <a:p>
            <a:pPr lvl="0" rtl="0">
              <a:spcBef>
                <a:spcPts val="480"/>
              </a:spcBef>
              <a:buNone/>
            </a:pPr>
            <a:endParaRPr sz="4000" b="1">
              <a:solidFill>
                <a:srgbClr val="4E75A8"/>
              </a:solidFill>
              <a:latin typeface="Antic Slab"/>
              <a:ea typeface="Antic Slab"/>
              <a:cs typeface="Antic Slab"/>
              <a:sym typeface="Antic Slab"/>
            </a:endParaRPr>
          </a:p>
          <a:p>
            <a:pPr marL="342900" lvl="0" rtl="0">
              <a:spcBef>
                <a:spcPts val="640"/>
              </a:spcBef>
              <a:buNone/>
            </a:pPr>
            <a:endParaRPr sz="3000">
              <a:solidFill>
                <a:schemeClr val="dk1"/>
              </a:solidFill>
              <a:latin typeface="Gloria Hallelujah"/>
              <a:ea typeface="Gloria Hallelujah"/>
              <a:cs typeface="Gloria Hallelujah"/>
              <a:sym typeface="Gloria Hallelujah"/>
            </a:endParaRPr>
          </a:p>
          <a:p>
            <a:pPr marL="342900" lvl="0" rtl="0">
              <a:spcBef>
                <a:spcPts val="640"/>
              </a:spcBef>
              <a:buNone/>
            </a:pPr>
            <a:endParaRPr sz="3000">
              <a:solidFill>
                <a:schemeClr val="dk1"/>
              </a:solidFill>
              <a:latin typeface="Gloria Hallelujah"/>
              <a:ea typeface="Gloria Hallelujah"/>
              <a:cs typeface="Gloria Hallelujah"/>
              <a:sym typeface="Gloria Hallelujah"/>
            </a:endParaRPr>
          </a:p>
          <a:p>
            <a:pPr marL="342900" lvl="0" rtl="0">
              <a:spcBef>
                <a:spcPts val="640"/>
              </a:spcBef>
              <a:buNone/>
            </a:pPr>
            <a:endParaRPr sz="3000">
              <a:solidFill>
                <a:schemeClr val="dk1"/>
              </a:solidFill>
              <a:latin typeface="Gloria Hallelujah"/>
              <a:ea typeface="Gloria Hallelujah"/>
              <a:cs typeface="Gloria Hallelujah"/>
              <a:sym typeface="Gloria Hallelujah"/>
            </a:endParaRPr>
          </a:p>
          <a:p>
            <a:pPr lvl="0" rtl="0">
              <a:spcBef>
                <a:spcPts val="480"/>
              </a:spcBef>
              <a:buNone/>
            </a:pPr>
            <a:endParaRPr sz="3000">
              <a:latin typeface="Gloria Hallelujah"/>
              <a:ea typeface="Gloria Hallelujah"/>
              <a:cs typeface="Gloria Hallelujah"/>
              <a:sym typeface="Gloria Hallelujah"/>
            </a:endParaRPr>
          </a:p>
        </p:txBody>
      </p:sp>
      <p:sp>
        <p:nvSpPr>
          <p:cNvPr id="125" name="Shape 125"/>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Letter Frequency of Ciphers</a:t>
            </a:r>
          </a:p>
        </p:txBody>
      </p:sp>
      <p:sp>
        <p:nvSpPr>
          <p:cNvPr id="126" name="Shape 126"/>
          <p:cNvSpPr txBox="1"/>
          <p:nvPr/>
        </p:nvSpPr>
        <p:spPr>
          <a:xfrm>
            <a:off x="992000" y="1140300"/>
            <a:ext cx="9392699" cy="3701999"/>
          </a:xfrm>
          <a:prstGeom prst="rect">
            <a:avLst/>
          </a:prstGeom>
          <a:noFill/>
          <a:ln>
            <a:noFill/>
          </a:ln>
        </p:spPr>
        <p:txBody>
          <a:bodyPr lIns="91425" tIns="91425" rIns="91425" bIns="91425" anchor="ctr" anchorCtr="0">
            <a:noAutofit/>
          </a:bodyPr>
          <a:lstStyle/>
          <a:p>
            <a:pPr lvl="0" rtl="0">
              <a:spcBef>
                <a:spcPts val="0"/>
              </a:spcBef>
              <a:buNone/>
            </a:pPr>
            <a:r>
              <a:rPr lang="en-US" sz="3500" b="1">
                <a:solidFill>
                  <a:srgbClr val="4E75A8"/>
                </a:solidFill>
                <a:latin typeface="Antic Slab"/>
                <a:ea typeface="Antic Slab"/>
                <a:cs typeface="Antic Slab"/>
                <a:sym typeface="Antic Slab"/>
              </a:rPr>
              <a:t>IQ IFCC VQQR FB RDQ VFLLCQ NA RDQ CFJWHWZ HR BNNB HCC HWWHBSQVQBRE HWQ VHLQ</a:t>
            </a:r>
          </a:p>
        </p:txBody>
      </p:sp>
      <p:sp>
        <p:nvSpPr>
          <p:cNvPr id="127" name="Shape 127"/>
          <p:cNvSpPr txBox="1"/>
          <p:nvPr/>
        </p:nvSpPr>
        <p:spPr>
          <a:xfrm>
            <a:off x="743450" y="4423625"/>
            <a:ext cx="10937700" cy="3000000"/>
          </a:xfrm>
          <a:prstGeom prst="rect">
            <a:avLst/>
          </a:prstGeom>
          <a:noFill/>
          <a:ln>
            <a:noFill/>
          </a:ln>
        </p:spPr>
        <p:txBody>
          <a:bodyPr lIns="91425" tIns="91425" rIns="91425" bIns="91425" anchor="ctr" anchorCtr="0">
            <a:noAutofit/>
          </a:bodyPr>
          <a:lstStyle/>
          <a:p>
            <a:pPr marL="342900" lvl="0" indent="-419100" rtl="0">
              <a:spcBef>
                <a:spcPts val="480"/>
              </a:spcBef>
              <a:buClr>
                <a:schemeClr val="dk1"/>
              </a:buClr>
              <a:buSzPct val="100000"/>
              <a:buFont typeface="Gloria Hallelujah"/>
              <a:buChar char="●"/>
            </a:pPr>
            <a:r>
              <a:rPr lang="en-US" sz="3000">
                <a:solidFill>
                  <a:schemeClr val="dk1"/>
                </a:solidFill>
                <a:latin typeface="Gloria Hallelujah"/>
                <a:ea typeface="Gloria Hallelujah"/>
                <a:cs typeface="Gloria Hallelujah"/>
                <a:sym typeface="Gloria Hallelujah"/>
              </a:rPr>
              <a:t>In practice, also consider frequency of letter pairs, triples</a:t>
            </a:r>
          </a:p>
        </p:txBody>
      </p:sp>
      <p:sp>
        <p:nvSpPr>
          <p:cNvPr id="128" name="Shape 128"/>
          <p:cNvSpPr txBox="1"/>
          <p:nvPr/>
        </p:nvSpPr>
        <p:spPr>
          <a:xfrm>
            <a:off x="992000" y="2749275"/>
            <a:ext cx="9392699" cy="3701999"/>
          </a:xfrm>
          <a:prstGeom prst="rect">
            <a:avLst/>
          </a:prstGeom>
          <a:noFill/>
          <a:ln>
            <a:noFill/>
          </a:ln>
        </p:spPr>
        <p:txBody>
          <a:bodyPr lIns="91425" tIns="91425" rIns="91425" bIns="91425" anchor="ctr" anchorCtr="0">
            <a:noAutofit/>
          </a:bodyPr>
          <a:lstStyle/>
          <a:p>
            <a:pPr lvl="0" rtl="0">
              <a:spcBef>
                <a:spcPts val="0"/>
              </a:spcBef>
              <a:buNone/>
            </a:pPr>
            <a:r>
              <a:rPr lang="en-US" sz="3000" b="1">
                <a:solidFill>
                  <a:srgbClr val="6B9462"/>
                </a:solidFill>
                <a:latin typeface="Gloria Hallelujah"/>
                <a:ea typeface="Gloria Hallelujah"/>
                <a:cs typeface="Gloria Hallelujah"/>
                <a:sym typeface="Gloria Hallelujah"/>
              </a:rPr>
              <a:t>WE WILL MEET IN THE MIDDLE OF THE LIBRARY AT NOON ALL ARRANGEMENTS</a:t>
            </a:r>
            <a:br>
              <a:rPr lang="en-US" sz="3000" b="1">
                <a:solidFill>
                  <a:srgbClr val="6B9462"/>
                </a:solidFill>
                <a:latin typeface="Gloria Hallelujah"/>
                <a:ea typeface="Gloria Hallelujah"/>
                <a:cs typeface="Gloria Hallelujah"/>
                <a:sym typeface="Gloria Hallelujah"/>
              </a:rPr>
            </a:br>
            <a:r>
              <a:rPr lang="en-US" sz="3000" b="1">
                <a:solidFill>
                  <a:srgbClr val="6B9462"/>
                </a:solidFill>
                <a:latin typeface="Gloria Hallelujah"/>
                <a:ea typeface="Gloria Hallelujah"/>
                <a:cs typeface="Gloria Hallelujah"/>
                <a:sym typeface="Gloria Hallelujah"/>
              </a:rPr>
              <a:t>ARE MADE</a:t>
            </a:r>
          </a:p>
        </p:txBody>
      </p:sp>
      <p:pic>
        <p:nvPicPr>
          <p:cNvPr id="129" name="Shape 129"/>
          <p:cNvPicPr preferRelativeResize="0"/>
          <p:nvPr/>
        </p:nvPicPr>
        <p:blipFill>
          <a:blip r:embed="rId3">
            <a:alphaModFix/>
          </a:blip>
          <a:stretch>
            <a:fillRect/>
          </a:stretch>
        </p:blipFill>
        <p:spPr>
          <a:xfrm>
            <a:off x="9823175" y="308200"/>
            <a:ext cx="1966425" cy="1966425"/>
          </a:xfrm>
          <a:prstGeom prst="rect">
            <a:avLst/>
          </a:prstGeom>
          <a:noFill/>
          <a:ln>
            <a:noFill/>
          </a:ln>
        </p:spPr>
      </p:pic>
    </p:spTree>
  </p:cSld>
  <p:clrMapOvr>
    <a:masterClrMapping/>
  </p:clrMapOvr>
  <p:transition xmlns:p14="http://schemas.microsoft.com/office/powerpoint/2010/main" spd="slow">
    <p:cut/>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2473666" y="654050"/>
            <a:ext cx="10363200" cy="1143000"/>
          </a:xfrm>
          <a:prstGeom prst="rect">
            <a:avLst/>
          </a:prstGeom>
        </p:spPr>
        <p:txBody>
          <a:bodyPr lIns="117825" tIns="117825" rIns="117825" bIns="117825" anchor="ctr" anchorCtr="0">
            <a:noAutofit/>
          </a:bodyPr>
          <a:lstStyle/>
          <a:p>
            <a:pPr lvl="0" algn="l" rtl="0">
              <a:spcBef>
                <a:spcPts val="0"/>
              </a:spcBef>
              <a:buNone/>
            </a:pPr>
            <a:r>
              <a:rPr lang="en-US">
                <a:solidFill>
                  <a:srgbClr val="9B37AA"/>
                </a:solidFill>
              </a:rPr>
              <a:t>Monoalphabetic Cipher Quiz</a:t>
            </a:r>
          </a:p>
        </p:txBody>
      </p:sp>
      <p:pic>
        <p:nvPicPr>
          <p:cNvPr id="136" name="Shape 136"/>
          <p:cNvPicPr preferRelativeResize="0"/>
          <p:nvPr/>
        </p:nvPicPr>
        <p:blipFill>
          <a:blip r:embed="rId3">
            <a:alphaModFix/>
          </a:blip>
          <a:stretch>
            <a:fillRect/>
          </a:stretch>
        </p:blipFill>
        <p:spPr>
          <a:xfrm>
            <a:off x="584621" y="654046"/>
            <a:ext cx="1617449" cy="1785496"/>
          </a:xfrm>
          <a:prstGeom prst="rect">
            <a:avLst/>
          </a:prstGeom>
          <a:noFill/>
          <a:ln>
            <a:noFill/>
          </a:ln>
        </p:spPr>
      </p:pic>
      <p:sp>
        <p:nvSpPr>
          <p:cNvPr id="137" name="Shape 137"/>
          <p:cNvSpPr txBox="1"/>
          <p:nvPr/>
        </p:nvSpPr>
        <p:spPr>
          <a:xfrm>
            <a:off x="2525125" y="1450125"/>
            <a:ext cx="8483099" cy="1785600"/>
          </a:xfrm>
          <a:prstGeom prst="rect">
            <a:avLst/>
          </a:prstGeom>
          <a:noFill/>
          <a:ln>
            <a:noFill/>
          </a:ln>
        </p:spPr>
        <p:txBody>
          <a:bodyPr lIns="91425" tIns="91425" rIns="91425" bIns="91425" anchor="ctr" anchorCtr="0">
            <a:noAutofit/>
          </a:bodyPr>
          <a:lstStyle/>
          <a:p>
            <a:pPr lvl="0" rtl="0">
              <a:spcBef>
                <a:spcPts val="0"/>
              </a:spcBef>
              <a:buClr>
                <a:schemeClr val="dk1"/>
              </a:buClr>
              <a:buSzPct val="36666"/>
              <a:buFont typeface="Arial"/>
              <a:buNone/>
            </a:pPr>
            <a:r>
              <a:rPr lang="en-US" sz="3000">
                <a:solidFill>
                  <a:schemeClr val="dk1"/>
                </a:solidFill>
                <a:latin typeface="Gloria Hallelujah"/>
                <a:ea typeface="Gloria Hallelujah"/>
                <a:cs typeface="Gloria Hallelujah"/>
                <a:sym typeface="Gloria Hallelujah"/>
              </a:rPr>
              <a:t>Try to decipher this method using the Monoalphabetic Cipher: </a:t>
            </a:r>
          </a:p>
          <a:p>
            <a:pPr lvl="0" rtl="0">
              <a:spcBef>
                <a:spcPts val="0"/>
              </a:spcBef>
              <a:buClr>
                <a:schemeClr val="dk1"/>
              </a:buClr>
              <a:buFont typeface="Arial"/>
              <a:buNone/>
            </a:pPr>
            <a:endParaRPr sz="3000">
              <a:solidFill>
                <a:schemeClr val="dk1"/>
              </a:solidFill>
              <a:latin typeface="Gloria Hallelujah"/>
              <a:ea typeface="Gloria Hallelujah"/>
              <a:cs typeface="Gloria Hallelujah"/>
              <a:sym typeface="Gloria Hallelujah"/>
            </a:endParaRPr>
          </a:p>
        </p:txBody>
      </p:sp>
      <p:sp>
        <p:nvSpPr>
          <p:cNvPr id="138" name="Shape 138"/>
          <p:cNvSpPr txBox="1"/>
          <p:nvPr/>
        </p:nvSpPr>
        <p:spPr>
          <a:xfrm>
            <a:off x="3385750" y="2197875"/>
            <a:ext cx="6094500" cy="2343599"/>
          </a:xfrm>
          <a:prstGeom prst="rect">
            <a:avLst/>
          </a:prstGeom>
          <a:noFill/>
          <a:ln>
            <a:noFill/>
          </a:ln>
        </p:spPr>
        <p:txBody>
          <a:bodyPr lIns="91425" tIns="91425" rIns="91425" bIns="91425" anchor="ctr" anchorCtr="0">
            <a:noAutofit/>
          </a:bodyPr>
          <a:lstStyle/>
          <a:p>
            <a:pPr lvl="0" rtl="0">
              <a:spcBef>
                <a:spcPts val="0"/>
              </a:spcBef>
              <a:buNone/>
            </a:pPr>
            <a:r>
              <a:rPr lang="en-US" sz="4000" b="1">
                <a:solidFill>
                  <a:srgbClr val="4E75A8"/>
                </a:solidFill>
                <a:latin typeface="Antic Slab"/>
                <a:ea typeface="Antic Slab"/>
                <a:cs typeface="Antic Slab"/>
                <a:sym typeface="Antic Slab"/>
              </a:rPr>
              <a:t>WAIT IT WAS SAD</a:t>
            </a:r>
          </a:p>
        </p:txBody>
      </p:sp>
      <p:sp>
        <p:nvSpPr>
          <p:cNvPr id="139" name="Shape 139"/>
          <p:cNvSpPr/>
          <p:nvPr/>
        </p:nvSpPr>
        <p:spPr>
          <a:xfrm>
            <a:off x="1292600" y="4942299"/>
            <a:ext cx="9500400" cy="933900"/>
          </a:xfrm>
          <a:prstGeom prst="rect">
            <a:avLst/>
          </a:prstGeom>
          <a:noFill/>
          <a:ln w="38100" cap="flat" cmpd="sng">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0" name="Shape 140"/>
          <p:cNvSpPr txBox="1"/>
          <p:nvPr/>
        </p:nvSpPr>
        <p:spPr>
          <a:xfrm>
            <a:off x="1292600" y="3975275"/>
            <a:ext cx="8344799" cy="1143000"/>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Enter your answer in the text box:</a:t>
            </a:r>
          </a:p>
        </p:txBody>
      </p:sp>
    </p:spTree>
  </p:cSld>
  <p:clrMapOvr>
    <a:masterClrMapping/>
  </p:clrMapOvr>
  <p:transition xmlns:p14="http://schemas.microsoft.com/office/powerpoint/2010/mai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Vigenere Cipher</a:t>
            </a:r>
          </a:p>
        </p:txBody>
      </p:sp>
      <p:pic>
        <p:nvPicPr>
          <p:cNvPr id="147" name="Shape 147"/>
          <p:cNvPicPr preferRelativeResize="0"/>
          <p:nvPr/>
        </p:nvPicPr>
        <p:blipFill>
          <a:blip r:embed="rId3">
            <a:alphaModFix/>
          </a:blip>
          <a:stretch>
            <a:fillRect/>
          </a:stretch>
        </p:blipFill>
        <p:spPr>
          <a:xfrm>
            <a:off x="1007500" y="1221775"/>
            <a:ext cx="9972675" cy="5219700"/>
          </a:xfrm>
          <a:prstGeom prst="rect">
            <a:avLst/>
          </a:prstGeom>
          <a:noFill/>
          <a:ln>
            <a:noFill/>
          </a:ln>
        </p:spPr>
      </p:pic>
    </p:spTree>
  </p:cSld>
  <p:clrMapOvr>
    <a:masterClrMapping/>
  </p:clrMapOvr>
  <p:transition xmlns:p14="http://schemas.microsoft.com/office/powerpoint/2010/main" spd="slow">
    <p:cut/>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2549866" y="425450"/>
            <a:ext cx="10363200" cy="1143000"/>
          </a:xfrm>
          <a:prstGeom prst="rect">
            <a:avLst/>
          </a:prstGeom>
        </p:spPr>
        <p:txBody>
          <a:bodyPr lIns="117825" tIns="117825" rIns="117825" bIns="117825" anchor="ctr" anchorCtr="0">
            <a:noAutofit/>
          </a:bodyPr>
          <a:lstStyle/>
          <a:p>
            <a:pPr lvl="0" algn="l" rtl="0">
              <a:spcBef>
                <a:spcPts val="0"/>
              </a:spcBef>
              <a:buNone/>
            </a:pPr>
            <a:r>
              <a:rPr lang="en-US">
                <a:solidFill>
                  <a:srgbClr val="9B37AA"/>
                </a:solidFill>
              </a:rPr>
              <a:t>Vigenere Cipher Quiz</a:t>
            </a:r>
          </a:p>
        </p:txBody>
      </p:sp>
      <p:sp>
        <p:nvSpPr>
          <p:cNvPr id="154" name="Shape 154"/>
          <p:cNvSpPr txBox="1">
            <a:spLocks noGrp="1"/>
          </p:cNvSpPr>
          <p:nvPr>
            <p:ph type="body" idx="1"/>
          </p:nvPr>
        </p:nvSpPr>
        <p:spPr>
          <a:xfrm>
            <a:off x="2025200" y="2661600"/>
            <a:ext cx="9360599" cy="4196400"/>
          </a:xfrm>
          <a:prstGeom prst="rect">
            <a:avLst/>
          </a:prstGeom>
        </p:spPr>
        <p:txBody>
          <a:bodyPr lIns="117825" tIns="117825" rIns="117825" bIns="117825" anchor="t" anchorCtr="0">
            <a:noAutofit/>
          </a:bodyPr>
          <a:lstStyle/>
          <a:p>
            <a:pPr marL="0" lvl="0" indent="0" rtl="0">
              <a:lnSpc>
                <a:spcPct val="150000"/>
              </a:lnSpc>
              <a:spcBef>
                <a:spcPts val="0"/>
              </a:spcBef>
              <a:buNone/>
            </a:pPr>
            <a:r>
              <a:rPr lang="en-US" sz="3000" dirty="0">
                <a:solidFill>
                  <a:schemeClr val="dk1"/>
                </a:solidFill>
              </a:rPr>
              <a:t>It uses a repeating key letters</a:t>
            </a:r>
          </a:p>
          <a:p>
            <a:pPr marL="0" lvl="0" indent="0" rtl="0">
              <a:lnSpc>
                <a:spcPct val="150000"/>
              </a:lnSpc>
              <a:spcBef>
                <a:spcPts val="0"/>
              </a:spcBef>
              <a:buNone/>
            </a:pPr>
            <a:r>
              <a:rPr lang="en-US" sz="3000" dirty="0">
                <a:solidFill>
                  <a:schemeClr val="dk1"/>
                </a:solidFill>
              </a:rPr>
              <a:t>It requires security for the key, not the message</a:t>
            </a:r>
          </a:p>
          <a:p>
            <a:pPr marL="0" lvl="0" indent="0" rtl="0">
              <a:lnSpc>
                <a:spcPct val="150000"/>
              </a:lnSpc>
              <a:spcBef>
                <a:spcPts val="0"/>
              </a:spcBef>
              <a:buNone/>
            </a:pPr>
            <a:r>
              <a:rPr lang="en-US" sz="3000" dirty="0">
                <a:solidFill>
                  <a:schemeClr val="dk1"/>
                </a:solidFill>
              </a:rPr>
              <a:t>The length of the key can be determined using frequency</a:t>
            </a:r>
          </a:p>
          <a:p>
            <a:pPr marL="0" lvl="0" indent="0" rtl="0">
              <a:lnSpc>
                <a:spcPct val="150000"/>
              </a:lnSpc>
              <a:spcBef>
                <a:spcPts val="0"/>
              </a:spcBef>
              <a:buClr>
                <a:schemeClr val="dk1"/>
              </a:buClr>
              <a:buFont typeface="Arial"/>
              <a:buNone/>
            </a:pPr>
            <a:endParaRPr sz="3000" dirty="0">
              <a:solidFill>
                <a:schemeClr val="dk1"/>
              </a:solidFill>
            </a:endParaRPr>
          </a:p>
        </p:txBody>
      </p:sp>
      <p:pic>
        <p:nvPicPr>
          <p:cNvPr id="155" name="Shape 155"/>
          <p:cNvPicPr preferRelativeResize="0"/>
          <p:nvPr/>
        </p:nvPicPr>
        <p:blipFill>
          <a:blip r:embed="rId3">
            <a:alphaModFix/>
          </a:blip>
          <a:stretch>
            <a:fillRect/>
          </a:stretch>
        </p:blipFill>
        <p:spPr>
          <a:xfrm>
            <a:off x="660821" y="425446"/>
            <a:ext cx="1617449" cy="1785496"/>
          </a:xfrm>
          <a:prstGeom prst="rect">
            <a:avLst/>
          </a:prstGeom>
          <a:noFill/>
          <a:ln>
            <a:noFill/>
          </a:ln>
        </p:spPr>
      </p:pic>
      <p:sp>
        <p:nvSpPr>
          <p:cNvPr id="156" name="Shape 156"/>
          <p:cNvSpPr txBox="1"/>
          <p:nvPr/>
        </p:nvSpPr>
        <p:spPr>
          <a:xfrm>
            <a:off x="2549875" y="945200"/>
            <a:ext cx="9527099" cy="1785600"/>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What </a:t>
            </a:r>
            <a:r>
              <a:rPr lang="en-US" sz="3000" b="1">
                <a:solidFill>
                  <a:srgbClr val="4E75A8"/>
                </a:solidFill>
                <a:latin typeface="Gloria Hallelujah"/>
                <a:ea typeface="Gloria Hallelujah"/>
                <a:cs typeface="Gloria Hallelujah"/>
                <a:sym typeface="Gloria Hallelujah"/>
              </a:rPr>
              <a:t>weaknesses </a:t>
            </a:r>
            <a:r>
              <a:rPr lang="en-US" sz="3000">
                <a:solidFill>
                  <a:schemeClr val="dk1"/>
                </a:solidFill>
                <a:latin typeface="Gloria Hallelujah"/>
                <a:ea typeface="Gloria Hallelujah"/>
                <a:cs typeface="Gloria Hallelujah"/>
                <a:sym typeface="Gloria Hallelujah"/>
              </a:rPr>
              <a:t>can be exploited in the Vigenere Cipher?</a:t>
            </a:r>
          </a:p>
        </p:txBody>
      </p:sp>
      <p:sp>
        <p:nvSpPr>
          <p:cNvPr id="157" name="Shape 157"/>
          <p:cNvSpPr/>
          <p:nvPr/>
        </p:nvSpPr>
        <p:spPr>
          <a:xfrm>
            <a:off x="1012725" y="2852980"/>
            <a:ext cx="650700" cy="650700"/>
          </a:xfrm>
          <a:prstGeom prst="rect">
            <a:avLst/>
          </a:prstGeom>
          <a:noFill/>
          <a:ln w="38100" cap="flat" cmpd="sng">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58" name="Shape 158"/>
          <p:cNvSpPr/>
          <p:nvPr/>
        </p:nvSpPr>
        <p:spPr>
          <a:xfrm>
            <a:off x="1012725" y="3697001"/>
            <a:ext cx="650700" cy="650700"/>
          </a:xfrm>
          <a:prstGeom prst="rect">
            <a:avLst/>
          </a:prstGeom>
          <a:noFill/>
          <a:ln w="38100" cap="flat" cmpd="sng">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59" name="Shape 159"/>
          <p:cNvSpPr/>
          <p:nvPr/>
        </p:nvSpPr>
        <p:spPr>
          <a:xfrm>
            <a:off x="1012725" y="4516943"/>
            <a:ext cx="650700" cy="650700"/>
          </a:xfrm>
          <a:prstGeom prst="rect">
            <a:avLst/>
          </a:prstGeom>
          <a:noFill/>
          <a:ln w="38100" cap="flat" cmpd="sng">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370516" y="4053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What should be Kept Secret?</a:t>
            </a:r>
          </a:p>
        </p:txBody>
      </p:sp>
      <p:sp>
        <p:nvSpPr>
          <p:cNvPr id="166" name="Shape 166"/>
          <p:cNvSpPr txBox="1">
            <a:spLocks noGrp="1"/>
          </p:cNvSpPr>
          <p:nvPr>
            <p:ph type="body" idx="1"/>
          </p:nvPr>
        </p:nvSpPr>
        <p:spPr>
          <a:xfrm>
            <a:off x="493050" y="1599200"/>
            <a:ext cx="10682400" cy="4904699"/>
          </a:xfrm>
          <a:prstGeom prst="rect">
            <a:avLst/>
          </a:prstGeom>
        </p:spPr>
        <p:txBody>
          <a:bodyPr lIns="117825" tIns="117825" rIns="117825" bIns="117825" anchor="t" anchorCtr="0">
            <a:noAutofit/>
          </a:bodyPr>
          <a:lstStyle/>
          <a:p>
            <a:pPr marL="342900" lvl="0" indent="-190500" rtl="0">
              <a:lnSpc>
                <a:spcPct val="90000"/>
              </a:lnSpc>
              <a:spcBef>
                <a:spcPts val="0"/>
              </a:spcBef>
              <a:buClr>
                <a:srgbClr val="4E75A8"/>
              </a:buClr>
              <a:buSzPct val="100000"/>
              <a:buFont typeface="Gloria Hallelujah"/>
            </a:pPr>
            <a:r>
              <a:rPr lang="en-US" sz="2800" b="1">
                <a:solidFill>
                  <a:srgbClr val="4E75A8"/>
                </a:solidFill>
              </a:rPr>
              <a:t>Kerckhoff’s principle:</a:t>
            </a:r>
          </a:p>
          <a:p>
            <a:pPr marL="742950" lvl="1" indent="-152400" rtl="0">
              <a:lnSpc>
                <a:spcPct val="90000"/>
              </a:lnSpc>
              <a:spcBef>
                <a:spcPts val="560"/>
              </a:spcBef>
              <a:buClr>
                <a:schemeClr val="dk1"/>
              </a:buClr>
              <a:buSzPct val="100000"/>
              <a:buFont typeface="Gloria Hallelujah"/>
            </a:pPr>
            <a:r>
              <a:rPr lang="en-US" sz="2800">
                <a:solidFill>
                  <a:schemeClr val="dk1"/>
                </a:solidFill>
              </a:rPr>
              <a:t>A </a:t>
            </a:r>
            <a:r>
              <a:rPr lang="en-US" sz="2800" b="1">
                <a:solidFill>
                  <a:srgbClr val="6B9462"/>
                </a:solidFill>
              </a:rPr>
              <a:t>cryptosystem</a:t>
            </a:r>
            <a:r>
              <a:rPr lang="en-US" sz="2800">
                <a:solidFill>
                  <a:schemeClr val="dk1"/>
                </a:solidFill>
              </a:rPr>
              <a:t> should be secure even if</a:t>
            </a:r>
            <a:br>
              <a:rPr lang="en-US" sz="2800">
                <a:solidFill>
                  <a:schemeClr val="dk1"/>
                </a:solidFill>
              </a:rPr>
            </a:br>
            <a:r>
              <a:rPr lang="en-US" sz="2800">
                <a:solidFill>
                  <a:schemeClr val="dk1"/>
                </a:solidFill>
              </a:rPr>
              <a:t>the attacker knows all details about the system, with exception of the secret key</a:t>
            </a:r>
          </a:p>
          <a:p>
            <a:pPr marL="742950" lvl="1" indent="-152400" rtl="0">
              <a:lnSpc>
                <a:spcPct val="90000"/>
              </a:lnSpc>
              <a:spcBef>
                <a:spcPts val="560"/>
              </a:spcBef>
              <a:buClr>
                <a:srgbClr val="6699FF"/>
              </a:buClr>
              <a:buFont typeface="Arial"/>
              <a:buNone/>
            </a:pPr>
            <a:endParaRPr sz="2800">
              <a:solidFill>
                <a:schemeClr val="dk1"/>
              </a:solidFill>
            </a:endParaRPr>
          </a:p>
          <a:p>
            <a:pPr marL="342900" lvl="0" indent="-190500" rtl="0">
              <a:lnSpc>
                <a:spcPct val="90000"/>
              </a:lnSpc>
              <a:spcBef>
                <a:spcPts val="640"/>
              </a:spcBef>
              <a:buClr>
                <a:srgbClr val="4E75A8"/>
              </a:buClr>
              <a:buSzPct val="100000"/>
              <a:buFont typeface="Gloria Hallelujah"/>
            </a:pPr>
            <a:r>
              <a:rPr lang="en-US" sz="2800" b="1">
                <a:solidFill>
                  <a:srgbClr val="4E75A8"/>
                </a:solidFill>
              </a:rPr>
              <a:t>In practice:</a:t>
            </a:r>
          </a:p>
          <a:p>
            <a:pPr marL="742950" lvl="1" indent="-152400" rtl="0">
              <a:lnSpc>
                <a:spcPct val="90000"/>
              </a:lnSpc>
              <a:spcBef>
                <a:spcPts val="560"/>
              </a:spcBef>
              <a:buClr>
                <a:schemeClr val="dk1"/>
              </a:buClr>
              <a:buSzPct val="100000"/>
              <a:buFont typeface="Gloria Hallelujah"/>
            </a:pPr>
            <a:r>
              <a:rPr lang="en-US" sz="2800">
                <a:solidFill>
                  <a:schemeClr val="dk1"/>
                </a:solidFill>
              </a:rPr>
              <a:t>Only use</a:t>
            </a:r>
            <a:r>
              <a:rPr lang="en-US" sz="2800" b="1">
                <a:solidFill>
                  <a:srgbClr val="6B9462"/>
                </a:solidFill>
              </a:rPr>
              <a:t> widely known ciphers</a:t>
            </a:r>
            <a:r>
              <a:rPr lang="en-US" sz="2800">
                <a:solidFill>
                  <a:schemeClr val="dk1"/>
                </a:solidFill>
              </a:rPr>
              <a:t> that have been crypto analyzed for several years by good cryptographers</a:t>
            </a:r>
          </a:p>
          <a:p>
            <a:pPr marL="1143000" lvl="2" indent="-129539" rtl="0">
              <a:lnSpc>
                <a:spcPct val="90000"/>
              </a:lnSpc>
              <a:spcBef>
                <a:spcPts val="480"/>
              </a:spcBef>
              <a:buClr>
                <a:schemeClr val="dk1"/>
              </a:buClr>
              <a:buSzPct val="100000"/>
              <a:buFont typeface="Gloria Hallelujah"/>
            </a:pPr>
            <a:r>
              <a:rPr lang="en-US" sz="2800">
                <a:solidFill>
                  <a:schemeClr val="dk1"/>
                </a:solidFill>
              </a:rPr>
              <a:t>E.g., established standards</a:t>
            </a:r>
          </a:p>
          <a:p>
            <a:pPr marL="342900" lvl="0" indent="-190500" rtl="0">
              <a:lnSpc>
                <a:spcPct val="90000"/>
              </a:lnSpc>
              <a:spcBef>
                <a:spcPts val="640"/>
              </a:spcBef>
              <a:buClr>
                <a:srgbClr val="00FFFF"/>
              </a:buClr>
              <a:buFont typeface="Arial"/>
              <a:buNone/>
            </a:pPr>
            <a:endParaRPr sz="2800">
              <a:solidFill>
                <a:schemeClr val="dk1"/>
              </a:solidFill>
            </a:endParaRPr>
          </a:p>
          <a:p>
            <a:pPr lvl="0" rtl="0">
              <a:spcBef>
                <a:spcPts val="0"/>
              </a:spcBef>
              <a:buNone/>
            </a:pPr>
            <a:endParaRPr sz="2800"/>
          </a:p>
        </p:txBody>
      </p:sp>
      <p:pic>
        <p:nvPicPr>
          <p:cNvPr id="167" name="Shape 167"/>
          <p:cNvPicPr preferRelativeResize="0"/>
          <p:nvPr/>
        </p:nvPicPr>
        <p:blipFill>
          <a:blip r:embed="rId3">
            <a:alphaModFix/>
          </a:blip>
          <a:stretch>
            <a:fillRect/>
          </a:stretch>
        </p:blipFill>
        <p:spPr>
          <a:xfrm>
            <a:off x="9702725" y="340625"/>
            <a:ext cx="1806875" cy="2082500"/>
          </a:xfrm>
          <a:prstGeom prst="rect">
            <a:avLst/>
          </a:prstGeom>
          <a:noFill/>
          <a:ln>
            <a:noFill/>
          </a:ln>
        </p:spPr>
      </p:pic>
    </p:spTree>
  </p:cSld>
  <p:clrMapOvr>
    <a:masterClrMapping/>
  </p:clrMapOvr>
  <p:transition xmlns:p14="http://schemas.microsoft.com/office/powerpoint/2010/mai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Shape 173"/>
          <p:cNvPicPr preferRelativeResize="0"/>
          <p:nvPr/>
        </p:nvPicPr>
        <p:blipFill>
          <a:blip r:embed="rId3">
            <a:alphaModFix/>
          </a:blip>
          <a:stretch>
            <a:fillRect/>
          </a:stretch>
        </p:blipFill>
        <p:spPr>
          <a:xfrm>
            <a:off x="351102" y="1137299"/>
            <a:ext cx="3830425" cy="5163399"/>
          </a:xfrm>
          <a:prstGeom prst="rect">
            <a:avLst/>
          </a:prstGeom>
          <a:noFill/>
          <a:ln>
            <a:noFill/>
          </a:ln>
        </p:spPr>
      </p:pic>
      <p:sp>
        <p:nvSpPr>
          <p:cNvPr id="174" name="Shape 174"/>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t>Types of Cryptography</a:t>
            </a:r>
          </a:p>
        </p:txBody>
      </p:sp>
      <p:sp>
        <p:nvSpPr>
          <p:cNvPr id="175" name="Shape 175"/>
          <p:cNvSpPr txBox="1">
            <a:spLocks noGrp="1"/>
          </p:cNvSpPr>
          <p:nvPr>
            <p:ph type="body" idx="1"/>
          </p:nvPr>
        </p:nvSpPr>
        <p:spPr>
          <a:xfrm>
            <a:off x="4261025" y="1503950"/>
            <a:ext cx="7357500" cy="4904699"/>
          </a:xfrm>
          <a:prstGeom prst="rect">
            <a:avLst/>
          </a:prstGeom>
        </p:spPr>
        <p:txBody>
          <a:bodyPr lIns="117825" tIns="117825" rIns="117825" bIns="117825" anchor="t" anchorCtr="0">
            <a:noAutofit/>
          </a:bodyPr>
          <a:lstStyle/>
          <a:p>
            <a:pPr marL="0" lvl="0" indent="0" rtl="0">
              <a:lnSpc>
                <a:spcPct val="100000"/>
              </a:lnSpc>
              <a:spcBef>
                <a:spcPts val="0"/>
              </a:spcBef>
              <a:buClr>
                <a:schemeClr val="dk1"/>
              </a:buClr>
              <a:buSzPct val="36666"/>
              <a:buFont typeface="Arial"/>
              <a:buNone/>
            </a:pPr>
            <a:r>
              <a:rPr lang="en-US" sz="3000" b="1">
                <a:solidFill>
                  <a:srgbClr val="4E75A8"/>
                </a:solidFill>
              </a:rPr>
              <a:t>Secret key cryptography:</a:t>
            </a:r>
          </a:p>
          <a:p>
            <a:pPr marL="457200" lvl="0" indent="-228600" rtl="0">
              <a:lnSpc>
                <a:spcPct val="100000"/>
              </a:lnSpc>
              <a:spcBef>
                <a:spcPts val="0"/>
              </a:spcBef>
              <a:buSzPct val="100000"/>
            </a:pPr>
            <a:r>
              <a:rPr lang="en-US" sz="3000" b="1">
                <a:solidFill>
                  <a:srgbClr val="6B9462"/>
                </a:solidFill>
              </a:rPr>
              <a:t>one key </a:t>
            </a:r>
            <a:r>
              <a:rPr lang="en-US" sz="3000">
                <a:solidFill>
                  <a:schemeClr val="dk1"/>
                </a:solidFill>
              </a:rPr>
              <a:t>same key for encryption and decryption</a:t>
            </a:r>
          </a:p>
          <a:p>
            <a:pPr marL="0" lvl="0" indent="0" rtl="0">
              <a:lnSpc>
                <a:spcPct val="100000"/>
              </a:lnSpc>
              <a:spcBef>
                <a:spcPts val="0"/>
              </a:spcBef>
              <a:buClr>
                <a:schemeClr val="dk1"/>
              </a:buClr>
              <a:buFont typeface="Arial"/>
              <a:buNone/>
            </a:pPr>
            <a:endParaRPr sz="3000">
              <a:solidFill>
                <a:schemeClr val="dk1"/>
              </a:solidFill>
            </a:endParaRPr>
          </a:p>
          <a:p>
            <a:pPr marL="0" lvl="0" indent="0" rtl="0">
              <a:lnSpc>
                <a:spcPct val="100000"/>
              </a:lnSpc>
              <a:spcBef>
                <a:spcPts val="0"/>
              </a:spcBef>
              <a:buClr>
                <a:schemeClr val="dk1"/>
              </a:buClr>
              <a:buSzPct val="36666"/>
              <a:buFont typeface="Arial"/>
              <a:buNone/>
            </a:pPr>
            <a:r>
              <a:rPr lang="en-US" sz="3000" b="1">
                <a:solidFill>
                  <a:srgbClr val="4E75A8"/>
                </a:solidFill>
              </a:rPr>
              <a:t>Public key cryptography:</a:t>
            </a:r>
          </a:p>
          <a:p>
            <a:pPr marL="457200" lvl="0" indent="-228600" rtl="0">
              <a:lnSpc>
                <a:spcPct val="100000"/>
              </a:lnSpc>
              <a:spcBef>
                <a:spcPts val="0"/>
              </a:spcBef>
              <a:buClr>
                <a:srgbClr val="6B9462"/>
              </a:buClr>
              <a:buSzPct val="100000"/>
            </a:pPr>
            <a:r>
              <a:rPr lang="en-US" sz="3000" b="1">
                <a:solidFill>
                  <a:srgbClr val="6B9462"/>
                </a:solidFill>
              </a:rPr>
              <a:t>two keys</a:t>
            </a:r>
          </a:p>
          <a:p>
            <a:pPr marL="914400" lvl="1" indent="-228600" rtl="0">
              <a:lnSpc>
                <a:spcPct val="100000"/>
              </a:lnSpc>
              <a:spcBef>
                <a:spcPts val="0"/>
              </a:spcBef>
              <a:buClr>
                <a:schemeClr val="dk1"/>
              </a:buClr>
              <a:buSzPct val="100000"/>
            </a:pPr>
            <a:r>
              <a:rPr lang="en-US" sz="3000">
                <a:solidFill>
                  <a:schemeClr val="dk1"/>
                </a:solidFill>
              </a:rPr>
              <a:t>Public for encryption, private for decryption</a:t>
            </a:r>
          </a:p>
          <a:p>
            <a:pPr marL="914400" lvl="1" indent="-228600" rtl="0">
              <a:lnSpc>
                <a:spcPct val="100000"/>
              </a:lnSpc>
              <a:spcBef>
                <a:spcPts val="0"/>
              </a:spcBef>
              <a:buClr>
                <a:schemeClr val="dk1"/>
              </a:buClr>
              <a:buSzPct val="100000"/>
            </a:pPr>
            <a:r>
              <a:rPr lang="en-US" sz="3000">
                <a:solidFill>
                  <a:schemeClr val="dk1"/>
                </a:solidFill>
              </a:rPr>
              <a:t>Private for signing and public for verification</a:t>
            </a:r>
          </a:p>
        </p:txBody>
      </p:sp>
    </p:spTree>
  </p:cSld>
  <p:clrMapOvr>
    <a:masterClrMapping/>
  </p:clrMapOvr>
  <p:transition xmlns:p14="http://schemas.microsoft.com/office/powerpoint/2010/mai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Hash Functions</a:t>
            </a:r>
          </a:p>
        </p:txBody>
      </p:sp>
      <p:sp>
        <p:nvSpPr>
          <p:cNvPr id="182" name="Shape 182"/>
          <p:cNvSpPr txBox="1">
            <a:spLocks noGrp="1"/>
          </p:cNvSpPr>
          <p:nvPr>
            <p:ph type="body" idx="1"/>
          </p:nvPr>
        </p:nvSpPr>
        <p:spPr>
          <a:xfrm>
            <a:off x="664950" y="1369367"/>
            <a:ext cx="10862099" cy="4904699"/>
          </a:xfrm>
          <a:prstGeom prst="rect">
            <a:avLst/>
          </a:prstGeom>
        </p:spPr>
        <p:txBody>
          <a:bodyPr lIns="117825" tIns="117825" rIns="117825" bIns="117825" anchor="t" anchorCtr="0">
            <a:noAutofit/>
          </a:bodyPr>
          <a:lstStyle/>
          <a:p>
            <a:pPr marL="342900" lvl="0" indent="-200025" rtl="0">
              <a:lnSpc>
                <a:spcPct val="80000"/>
              </a:lnSpc>
              <a:spcBef>
                <a:spcPts val="0"/>
              </a:spcBef>
              <a:buClr>
                <a:schemeClr val="dk1"/>
              </a:buClr>
              <a:buSzPct val="100000"/>
              <a:buFont typeface="Gloria Hallelujah"/>
            </a:pPr>
            <a:r>
              <a:rPr lang="en-US" sz="2800" dirty="0">
                <a:solidFill>
                  <a:schemeClr val="dk1"/>
                </a:solidFill>
              </a:rPr>
              <a:t>Compute message digest of </a:t>
            </a:r>
            <a:r>
              <a:rPr lang="en-US" sz="2800" b="1" dirty="0">
                <a:solidFill>
                  <a:srgbClr val="6B9462"/>
                </a:solidFill>
              </a:rPr>
              <a:t>data of any size</a:t>
            </a:r>
          </a:p>
          <a:p>
            <a:pPr marL="342900" lvl="0" indent="-200025" rtl="0">
              <a:lnSpc>
                <a:spcPct val="80000"/>
              </a:lnSpc>
              <a:spcBef>
                <a:spcPts val="600"/>
              </a:spcBef>
              <a:buClr>
                <a:schemeClr val="dk1"/>
              </a:buClr>
              <a:buSzPct val="100000"/>
              <a:buFont typeface="Gloria Hallelujah"/>
            </a:pPr>
            <a:r>
              <a:rPr lang="en-US" sz="2800" b="1" dirty="0">
                <a:solidFill>
                  <a:srgbClr val="6B9462"/>
                </a:solidFill>
              </a:rPr>
              <a:t>Fixed length output</a:t>
            </a:r>
            <a:r>
              <a:rPr lang="en-US" sz="2800" dirty="0">
                <a:solidFill>
                  <a:schemeClr val="dk1"/>
                </a:solidFill>
              </a:rPr>
              <a:t>: 128-512 bits</a:t>
            </a:r>
          </a:p>
          <a:p>
            <a:pPr marL="342900" lvl="0" indent="-200025" rtl="0">
              <a:lnSpc>
                <a:spcPct val="80000"/>
              </a:lnSpc>
              <a:spcBef>
                <a:spcPts val="600"/>
              </a:spcBef>
              <a:buClr>
                <a:schemeClr val="dk1"/>
              </a:buClr>
              <a:buSzPct val="100000"/>
              <a:buFont typeface="Gloria Hallelujah"/>
            </a:pPr>
            <a:r>
              <a:rPr lang="en-US" sz="2800" dirty="0">
                <a:solidFill>
                  <a:schemeClr val="dk1"/>
                </a:solidFill>
              </a:rPr>
              <a:t>Easy to compute </a:t>
            </a:r>
            <a:r>
              <a:rPr lang="en-US" sz="2800" i="1" dirty="0">
                <a:solidFill>
                  <a:schemeClr val="dk1"/>
                </a:solidFill>
              </a:rPr>
              <a:t>H</a:t>
            </a:r>
            <a:r>
              <a:rPr lang="en-US" sz="2800" dirty="0">
                <a:solidFill>
                  <a:schemeClr val="dk1"/>
                </a:solidFill>
              </a:rPr>
              <a:t>(</a:t>
            </a:r>
            <a:r>
              <a:rPr lang="en-US" sz="2800" i="1" dirty="0">
                <a:solidFill>
                  <a:schemeClr val="dk1"/>
                </a:solidFill>
              </a:rPr>
              <a:t>m</a:t>
            </a:r>
            <a:r>
              <a:rPr lang="en-US" sz="2800" dirty="0">
                <a:solidFill>
                  <a:schemeClr val="dk1"/>
                </a:solidFill>
              </a:rPr>
              <a:t>) </a:t>
            </a:r>
          </a:p>
          <a:p>
            <a:pPr marL="342900" lvl="0" indent="-200025" rtl="0">
              <a:lnSpc>
                <a:spcPct val="80000"/>
              </a:lnSpc>
              <a:spcBef>
                <a:spcPts val="600"/>
              </a:spcBef>
              <a:buClr>
                <a:schemeClr val="dk1"/>
              </a:buClr>
              <a:buSzPct val="100000"/>
              <a:buFont typeface="Gloria Hallelujah"/>
            </a:pPr>
            <a:r>
              <a:rPr lang="en-US" sz="2800" dirty="0">
                <a:solidFill>
                  <a:schemeClr val="dk1"/>
                </a:solidFill>
              </a:rPr>
              <a:t>Given </a:t>
            </a:r>
            <a:r>
              <a:rPr lang="en-US" sz="2800" i="1" dirty="0">
                <a:solidFill>
                  <a:schemeClr val="dk1"/>
                </a:solidFill>
              </a:rPr>
              <a:t>H</a:t>
            </a:r>
            <a:r>
              <a:rPr lang="en-US" sz="2800" dirty="0">
                <a:solidFill>
                  <a:schemeClr val="dk1"/>
                </a:solidFill>
              </a:rPr>
              <a:t>(</a:t>
            </a:r>
            <a:r>
              <a:rPr lang="en-US" sz="2800" i="1" dirty="0">
                <a:solidFill>
                  <a:schemeClr val="dk1"/>
                </a:solidFill>
              </a:rPr>
              <a:t>m</a:t>
            </a:r>
            <a:r>
              <a:rPr lang="en-US" sz="2800" dirty="0">
                <a:solidFill>
                  <a:schemeClr val="dk1"/>
                </a:solidFill>
              </a:rPr>
              <a:t>), no easy way to find </a:t>
            </a:r>
            <a:r>
              <a:rPr lang="en-US" sz="2800" i="1" dirty="0">
                <a:solidFill>
                  <a:schemeClr val="dk1"/>
                </a:solidFill>
              </a:rPr>
              <a:t>m</a:t>
            </a:r>
          </a:p>
          <a:p>
            <a:pPr marL="742950" lvl="1" indent="-161925" rtl="0">
              <a:lnSpc>
                <a:spcPct val="80000"/>
              </a:lnSpc>
              <a:spcBef>
                <a:spcPts val="520"/>
              </a:spcBef>
              <a:buClr>
                <a:srgbClr val="6B9462"/>
              </a:buClr>
              <a:buSzPct val="100000"/>
              <a:buFont typeface="Gloria Hallelujah"/>
            </a:pPr>
            <a:r>
              <a:rPr lang="en-US" sz="2800" b="1" i="1" dirty="0">
                <a:solidFill>
                  <a:srgbClr val="6B9462"/>
                </a:solidFill>
              </a:rPr>
              <a:t>One-way function</a:t>
            </a:r>
          </a:p>
          <a:p>
            <a:pPr marL="342900" lvl="0" indent="-200025" rtl="0">
              <a:lnSpc>
                <a:spcPct val="80000"/>
              </a:lnSpc>
              <a:spcBef>
                <a:spcPts val="600"/>
              </a:spcBef>
              <a:buClr>
                <a:schemeClr val="dk1"/>
              </a:buClr>
              <a:buSzPct val="100000"/>
              <a:buFont typeface="Gloria Hallelujah"/>
            </a:pPr>
            <a:r>
              <a:rPr lang="en-US" sz="2800" dirty="0">
                <a:solidFill>
                  <a:schemeClr val="dk1"/>
                </a:solidFill>
              </a:rPr>
              <a:t>Given </a:t>
            </a:r>
            <a:r>
              <a:rPr lang="en-US" sz="2800" i="1" dirty="0">
                <a:solidFill>
                  <a:schemeClr val="dk1"/>
                </a:solidFill>
              </a:rPr>
              <a:t>m</a:t>
            </a:r>
            <a:r>
              <a:rPr lang="en-US" sz="2800" baseline="-25000" dirty="0">
                <a:solidFill>
                  <a:schemeClr val="dk1"/>
                </a:solidFill>
              </a:rPr>
              <a:t>1</a:t>
            </a:r>
            <a:r>
              <a:rPr lang="en-US" sz="2800" dirty="0">
                <a:solidFill>
                  <a:schemeClr val="dk1"/>
                </a:solidFill>
              </a:rPr>
              <a:t>, it is computationally infeasible</a:t>
            </a:r>
            <a:r>
              <a:rPr lang="en-US" sz="2800" b="1" dirty="0">
                <a:solidFill>
                  <a:schemeClr val="dk1"/>
                </a:solidFill>
              </a:rPr>
              <a:t> </a:t>
            </a:r>
            <a:r>
              <a:rPr lang="en-US" sz="2800" dirty="0">
                <a:solidFill>
                  <a:schemeClr val="dk1"/>
                </a:solidFill>
              </a:rPr>
              <a:t>to find </a:t>
            </a:r>
            <a:r>
              <a:rPr lang="en-US" sz="2800" i="1" dirty="0">
                <a:solidFill>
                  <a:schemeClr val="dk1"/>
                </a:solidFill>
              </a:rPr>
              <a:t>m</a:t>
            </a:r>
            <a:r>
              <a:rPr lang="en-US" sz="2800" baseline="-25000" dirty="0">
                <a:solidFill>
                  <a:schemeClr val="dk1"/>
                </a:solidFill>
              </a:rPr>
              <a:t>2</a:t>
            </a:r>
            <a:r>
              <a:rPr lang="en-US" sz="2800" dirty="0">
                <a:solidFill>
                  <a:schemeClr val="dk1"/>
                </a:solidFill>
              </a:rPr>
              <a:t>≠</a:t>
            </a:r>
            <a:r>
              <a:rPr lang="en-US" sz="2800" i="1" dirty="0">
                <a:solidFill>
                  <a:schemeClr val="dk1"/>
                </a:solidFill>
              </a:rPr>
              <a:t>m</a:t>
            </a:r>
            <a:r>
              <a:rPr lang="en-US" sz="2800" baseline="-25000" dirty="0">
                <a:solidFill>
                  <a:schemeClr val="dk1"/>
                </a:solidFill>
              </a:rPr>
              <a:t>1</a:t>
            </a:r>
            <a:r>
              <a:rPr lang="en-US" sz="2800" dirty="0">
                <a:solidFill>
                  <a:schemeClr val="dk1"/>
                </a:solidFill>
              </a:rPr>
              <a:t> </a:t>
            </a:r>
            <a:r>
              <a:rPr lang="en-US" sz="2800" dirty="0" err="1">
                <a:solidFill>
                  <a:schemeClr val="dk1"/>
                </a:solidFill>
              </a:rPr>
              <a:t>s.t.</a:t>
            </a:r>
            <a:r>
              <a:rPr lang="en-US" sz="2800" dirty="0">
                <a:solidFill>
                  <a:schemeClr val="dk1"/>
                </a:solidFill>
              </a:rPr>
              <a:t> </a:t>
            </a:r>
            <a:r>
              <a:rPr lang="en-US" sz="2800" i="1" dirty="0">
                <a:solidFill>
                  <a:schemeClr val="dk1"/>
                </a:solidFill>
              </a:rPr>
              <a:t>H</a:t>
            </a:r>
            <a:r>
              <a:rPr lang="en-US" sz="2800" dirty="0">
                <a:solidFill>
                  <a:schemeClr val="dk1"/>
                </a:solidFill>
              </a:rPr>
              <a:t>(</a:t>
            </a:r>
            <a:r>
              <a:rPr lang="en-US" sz="2800" i="1" dirty="0">
                <a:solidFill>
                  <a:schemeClr val="dk1"/>
                </a:solidFill>
              </a:rPr>
              <a:t>m</a:t>
            </a:r>
            <a:r>
              <a:rPr lang="en-US" sz="2800" baseline="-25000" dirty="0">
                <a:solidFill>
                  <a:schemeClr val="dk1"/>
                </a:solidFill>
              </a:rPr>
              <a:t>2</a:t>
            </a:r>
            <a:r>
              <a:rPr lang="en-US" sz="2800" dirty="0">
                <a:solidFill>
                  <a:schemeClr val="dk1"/>
                </a:solidFill>
              </a:rPr>
              <a:t>) = </a:t>
            </a:r>
            <a:r>
              <a:rPr lang="en-US" sz="2800" i="1" dirty="0">
                <a:solidFill>
                  <a:schemeClr val="dk1"/>
                </a:solidFill>
              </a:rPr>
              <a:t>H</a:t>
            </a:r>
            <a:r>
              <a:rPr lang="en-US" sz="2800" dirty="0">
                <a:solidFill>
                  <a:schemeClr val="dk1"/>
                </a:solidFill>
              </a:rPr>
              <a:t>(</a:t>
            </a:r>
            <a:r>
              <a:rPr lang="en-US" sz="2800" i="1" dirty="0">
                <a:solidFill>
                  <a:schemeClr val="dk1"/>
                </a:solidFill>
              </a:rPr>
              <a:t>m</a:t>
            </a:r>
            <a:r>
              <a:rPr lang="en-US" sz="2800" baseline="-25000" dirty="0">
                <a:solidFill>
                  <a:schemeClr val="dk1"/>
                </a:solidFill>
              </a:rPr>
              <a:t>1</a:t>
            </a:r>
            <a:r>
              <a:rPr lang="en-US" sz="2800" dirty="0">
                <a:solidFill>
                  <a:schemeClr val="dk1"/>
                </a:solidFill>
              </a:rPr>
              <a:t>)</a:t>
            </a:r>
          </a:p>
          <a:p>
            <a:pPr marL="742950" lvl="1" indent="-161925" rtl="0">
              <a:lnSpc>
                <a:spcPct val="80000"/>
              </a:lnSpc>
              <a:spcBef>
                <a:spcPts val="520"/>
              </a:spcBef>
              <a:buClr>
                <a:srgbClr val="6B9462"/>
              </a:buClr>
              <a:buSzPct val="100000"/>
              <a:buFont typeface="Gloria Hallelujah"/>
            </a:pPr>
            <a:r>
              <a:rPr lang="en-US" sz="2800" b="1" dirty="0">
                <a:solidFill>
                  <a:srgbClr val="6B9462"/>
                </a:solidFill>
              </a:rPr>
              <a:t>Weak collision resistant</a:t>
            </a:r>
          </a:p>
          <a:p>
            <a:pPr marL="342900" lvl="0" indent="-200025" rtl="0">
              <a:lnSpc>
                <a:spcPct val="80000"/>
              </a:lnSpc>
              <a:spcBef>
                <a:spcPts val="600"/>
              </a:spcBef>
              <a:buClr>
                <a:schemeClr val="dk1"/>
              </a:buClr>
              <a:buSzPct val="100000"/>
              <a:buFont typeface="Gloria Hallelujah"/>
            </a:pPr>
            <a:r>
              <a:rPr lang="en-US" sz="2800" dirty="0">
                <a:solidFill>
                  <a:schemeClr val="dk1"/>
                </a:solidFill>
              </a:rPr>
              <a:t>Computationally infeasible to find </a:t>
            </a:r>
            <a:r>
              <a:rPr lang="en-US" sz="2800" i="1" dirty="0">
                <a:solidFill>
                  <a:schemeClr val="dk1"/>
                </a:solidFill>
              </a:rPr>
              <a:t>m</a:t>
            </a:r>
            <a:r>
              <a:rPr lang="en-US" sz="2800" baseline="-25000" dirty="0">
                <a:solidFill>
                  <a:schemeClr val="dk1"/>
                </a:solidFill>
              </a:rPr>
              <a:t>1</a:t>
            </a:r>
            <a:r>
              <a:rPr lang="en-US" sz="2800" dirty="0">
                <a:solidFill>
                  <a:schemeClr val="dk1"/>
                </a:solidFill>
              </a:rPr>
              <a:t>≠</a:t>
            </a:r>
            <a:r>
              <a:rPr lang="en-US" sz="2800" i="1" dirty="0">
                <a:solidFill>
                  <a:schemeClr val="dk1"/>
                </a:solidFill>
              </a:rPr>
              <a:t>m</a:t>
            </a:r>
            <a:r>
              <a:rPr lang="en-US" sz="2800" baseline="-25000" dirty="0">
                <a:solidFill>
                  <a:schemeClr val="dk1"/>
                </a:solidFill>
              </a:rPr>
              <a:t>2</a:t>
            </a:r>
            <a:r>
              <a:rPr lang="en-US" sz="2800" i="1" dirty="0">
                <a:solidFill>
                  <a:schemeClr val="dk1"/>
                </a:solidFill>
              </a:rPr>
              <a:t> </a:t>
            </a:r>
            <a:r>
              <a:rPr lang="en-US" sz="2800" dirty="0" err="1">
                <a:solidFill>
                  <a:schemeClr val="dk1"/>
                </a:solidFill>
              </a:rPr>
              <a:t>s.t.</a:t>
            </a:r>
            <a:r>
              <a:rPr lang="en-US" sz="2800" dirty="0">
                <a:solidFill>
                  <a:schemeClr val="dk1"/>
                </a:solidFill>
              </a:rPr>
              <a:t> </a:t>
            </a:r>
            <a:r>
              <a:rPr lang="en-US" sz="2800" i="1" dirty="0">
                <a:solidFill>
                  <a:schemeClr val="dk1"/>
                </a:solidFill>
              </a:rPr>
              <a:t>H</a:t>
            </a:r>
            <a:r>
              <a:rPr lang="en-US" sz="2800" dirty="0">
                <a:solidFill>
                  <a:schemeClr val="dk1"/>
                </a:solidFill>
              </a:rPr>
              <a:t>(</a:t>
            </a:r>
            <a:r>
              <a:rPr lang="en-US" sz="2800" i="1" dirty="0">
                <a:solidFill>
                  <a:schemeClr val="dk1"/>
                </a:solidFill>
              </a:rPr>
              <a:t>m</a:t>
            </a:r>
            <a:r>
              <a:rPr lang="en-US" sz="2800" baseline="-25000" dirty="0">
                <a:solidFill>
                  <a:schemeClr val="dk1"/>
                </a:solidFill>
              </a:rPr>
              <a:t>1</a:t>
            </a:r>
            <a:r>
              <a:rPr lang="en-US" sz="2800" dirty="0">
                <a:solidFill>
                  <a:schemeClr val="dk1"/>
                </a:solidFill>
              </a:rPr>
              <a:t>) = </a:t>
            </a:r>
            <a:r>
              <a:rPr lang="en-US" sz="2800" i="1" dirty="0">
                <a:solidFill>
                  <a:schemeClr val="dk1"/>
                </a:solidFill>
              </a:rPr>
              <a:t>H</a:t>
            </a:r>
            <a:r>
              <a:rPr lang="en-US" sz="2800" dirty="0">
                <a:solidFill>
                  <a:schemeClr val="dk1"/>
                </a:solidFill>
              </a:rPr>
              <a:t>(</a:t>
            </a:r>
            <a:r>
              <a:rPr lang="en-US" sz="2800" i="1" dirty="0">
                <a:solidFill>
                  <a:schemeClr val="dk1"/>
                </a:solidFill>
              </a:rPr>
              <a:t>m</a:t>
            </a:r>
            <a:r>
              <a:rPr lang="en-US" sz="2800" baseline="-25000" dirty="0">
                <a:solidFill>
                  <a:schemeClr val="dk1"/>
                </a:solidFill>
              </a:rPr>
              <a:t>2</a:t>
            </a:r>
            <a:r>
              <a:rPr lang="en-US" sz="2800" dirty="0">
                <a:solidFill>
                  <a:schemeClr val="dk1"/>
                </a:solidFill>
              </a:rPr>
              <a:t>)</a:t>
            </a:r>
          </a:p>
          <a:p>
            <a:pPr marL="742950" lvl="1" indent="-161925" rtl="0">
              <a:lnSpc>
                <a:spcPct val="80000"/>
              </a:lnSpc>
              <a:spcBef>
                <a:spcPts val="520"/>
              </a:spcBef>
              <a:buClr>
                <a:srgbClr val="6B9462"/>
              </a:buClr>
              <a:buSzPct val="100000"/>
              <a:buFont typeface="Gloria Hallelujah"/>
            </a:pPr>
            <a:r>
              <a:rPr lang="en-US" sz="2800" b="1" dirty="0">
                <a:solidFill>
                  <a:srgbClr val="6B9462"/>
                </a:solidFill>
              </a:rPr>
              <a:t>Strong collision resistant</a:t>
            </a:r>
          </a:p>
          <a:p>
            <a:pPr lvl="0" rtl="0">
              <a:spcBef>
                <a:spcPts val="0"/>
              </a:spcBef>
              <a:buNone/>
            </a:pPr>
            <a:endParaRPr sz="2800" dirty="0"/>
          </a:p>
        </p:txBody>
      </p:sp>
    </p:spTree>
  </p:cSld>
  <p:clrMapOvr>
    <a:masterClrMapping/>
  </p:clrMapOvr>
  <p:transition xmlns:p14="http://schemas.microsoft.com/office/powerpoint/2010/mai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
        <p:cNvGrpSpPr/>
        <p:nvPr/>
      </p:nvGrpSpPr>
      <p:grpSpPr>
        <a:xfrm>
          <a:off x="0" y="0"/>
          <a:ext cx="0" cy="0"/>
          <a:chOff x="0" y="0"/>
          <a:chExt cx="0" cy="0"/>
        </a:xfrm>
      </p:grpSpPr>
      <p:pic>
        <p:nvPicPr>
          <p:cNvPr id="25" name="Shape 25"/>
          <p:cNvPicPr preferRelativeResize="0"/>
          <p:nvPr/>
        </p:nvPicPr>
        <p:blipFill>
          <a:blip r:embed="rId3">
            <a:alphaModFix/>
          </a:blip>
          <a:stretch>
            <a:fillRect/>
          </a:stretch>
        </p:blipFill>
        <p:spPr>
          <a:xfrm>
            <a:off x="752475" y="1196662"/>
            <a:ext cx="10687050" cy="3190875"/>
          </a:xfrm>
          <a:prstGeom prst="rect">
            <a:avLst/>
          </a:prstGeom>
          <a:noFill/>
          <a:ln>
            <a:noFill/>
          </a:ln>
        </p:spPr>
      </p:pic>
      <p:sp>
        <p:nvSpPr>
          <p:cNvPr id="26" name="Shape 26"/>
          <p:cNvSpPr txBox="1">
            <a:spLocks noGrp="1"/>
          </p:cNvSpPr>
          <p:nvPr>
            <p:ph type="title"/>
          </p:nvPr>
        </p:nvSpPr>
        <p:spPr>
          <a:xfrm>
            <a:off x="812241" y="41448"/>
            <a:ext cx="10363200" cy="1143000"/>
          </a:xfrm>
          <a:prstGeom prst="rect">
            <a:avLst/>
          </a:prstGeom>
        </p:spPr>
        <p:txBody>
          <a:bodyPr lIns="117825" tIns="117825" rIns="117825" bIns="117825" anchor="ctr" anchorCtr="0">
            <a:noAutofit/>
          </a:bodyPr>
          <a:lstStyle/>
          <a:p>
            <a:pPr>
              <a:spcBef>
                <a:spcPts val="0"/>
              </a:spcBef>
              <a:buNone/>
            </a:pPr>
            <a:r>
              <a:rPr lang="en-US" dirty="0">
                <a:solidFill>
                  <a:srgbClr val="9B37AA"/>
                </a:solidFill>
              </a:rPr>
              <a:t>Encryption/Decryption</a:t>
            </a:r>
          </a:p>
        </p:txBody>
      </p:sp>
      <p:sp>
        <p:nvSpPr>
          <p:cNvPr id="27" name="Shape 27"/>
          <p:cNvSpPr txBox="1"/>
          <p:nvPr/>
        </p:nvSpPr>
        <p:spPr>
          <a:xfrm>
            <a:off x="1287300" y="3534850"/>
            <a:ext cx="9617400" cy="3000000"/>
          </a:xfrm>
          <a:prstGeom prst="rect">
            <a:avLst/>
          </a:prstGeom>
          <a:noFill/>
          <a:ln>
            <a:noFill/>
          </a:ln>
        </p:spPr>
        <p:txBody>
          <a:bodyPr lIns="91425" tIns="91425" rIns="91425" bIns="91425" anchor="ctr" anchorCtr="0">
            <a:noAutofit/>
          </a:bodyPr>
          <a:lstStyle/>
          <a:p>
            <a:pPr marL="457200" lvl="0" indent="-419100" rtl="0">
              <a:spcBef>
                <a:spcPts val="0"/>
              </a:spcBef>
              <a:buClr>
                <a:schemeClr val="dk1"/>
              </a:buClr>
              <a:buSzPct val="100000"/>
              <a:buFont typeface="Gloria Hallelujah"/>
              <a:buChar char="●"/>
            </a:pPr>
            <a:r>
              <a:rPr lang="en-US" sz="3000">
                <a:solidFill>
                  <a:schemeClr val="dk1"/>
                </a:solidFill>
                <a:latin typeface="Gloria Hallelujah"/>
                <a:ea typeface="Gloria Hallelujah"/>
                <a:cs typeface="Gloria Hallelujah"/>
                <a:sym typeface="Gloria Hallelujah"/>
              </a:rPr>
              <a:t>There is a </a:t>
            </a:r>
            <a:r>
              <a:rPr lang="en-US" sz="3000" b="1">
                <a:solidFill>
                  <a:srgbClr val="6B9462"/>
                </a:solidFill>
                <a:latin typeface="Gloria Hallelujah"/>
                <a:ea typeface="Gloria Hallelujah"/>
                <a:cs typeface="Gloria Hallelujah"/>
                <a:sym typeface="Gloria Hallelujah"/>
              </a:rPr>
              <a:t>one-to-one mapping</a:t>
            </a:r>
          </a:p>
          <a:p>
            <a:pPr lvl="0" rtl="0">
              <a:spcBef>
                <a:spcPts val="0"/>
              </a:spcBef>
              <a:buNone/>
            </a:pPr>
            <a:endParaRPr sz="3000">
              <a:solidFill>
                <a:schemeClr val="dk1"/>
              </a:solidFill>
              <a:latin typeface="Gloria Hallelujah"/>
              <a:ea typeface="Gloria Hallelujah"/>
              <a:cs typeface="Gloria Hallelujah"/>
              <a:sym typeface="Gloria Hallelujah"/>
            </a:endParaRPr>
          </a:p>
          <a:p>
            <a:pPr marL="457200" lvl="0" indent="-419100" rtl="0">
              <a:spcBef>
                <a:spcPts val="0"/>
              </a:spcBef>
              <a:buClr>
                <a:schemeClr val="dk1"/>
              </a:buClr>
              <a:buSzPct val="100000"/>
              <a:buFont typeface="Gloria Hallelujah"/>
              <a:buChar char="●"/>
            </a:pPr>
            <a:r>
              <a:rPr lang="en-US" sz="3000">
                <a:solidFill>
                  <a:schemeClr val="dk1"/>
                </a:solidFill>
                <a:latin typeface="Gloria Hallelujah"/>
                <a:ea typeface="Gloria Hallelujah"/>
                <a:cs typeface="Gloria Hallelujah"/>
                <a:sym typeface="Gloria Hallelujah"/>
              </a:rPr>
              <a:t>Provides </a:t>
            </a:r>
            <a:r>
              <a:rPr lang="en-US" sz="3000" b="1">
                <a:solidFill>
                  <a:srgbClr val="6B9462"/>
                </a:solidFill>
                <a:latin typeface="Gloria Hallelujah"/>
                <a:ea typeface="Gloria Hallelujah"/>
                <a:cs typeface="Gloria Hallelujah"/>
                <a:sym typeface="Gloria Hallelujah"/>
              </a:rPr>
              <a:t>confidentiality protection</a:t>
            </a:r>
          </a:p>
        </p:txBody>
      </p:sp>
    </p:spTree>
  </p:cSld>
  <p:clrMapOvr>
    <a:masterClrMapping/>
  </p:clrMapOvr>
  <p:transition xmlns:p14="http://schemas.microsoft.com/office/powerpoint/2010/mai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812241" y="-25392"/>
            <a:ext cx="10363200" cy="1143000"/>
          </a:xfrm>
          <a:prstGeom prst="rect">
            <a:avLst/>
          </a:prstGeom>
        </p:spPr>
        <p:txBody>
          <a:bodyPr lIns="117825" tIns="117825" rIns="117825" bIns="117825" anchor="ctr" anchorCtr="0">
            <a:noAutofit/>
          </a:bodyPr>
          <a:lstStyle/>
          <a:p>
            <a:pPr lvl="0" rtl="0">
              <a:spcBef>
                <a:spcPts val="0"/>
              </a:spcBef>
              <a:buNone/>
            </a:pPr>
            <a:r>
              <a:rPr lang="en-US" dirty="0">
                <a:solidFill>
                  <a:srgbClr val="9B37AA"/>
                </a:solidFill>
              </a:rPr>
              <a:t>Hash Functions for Passwords</a:t>
            </a:r>
          </a:p>
        </p:txBody>
      </p:sp>
      <p:sp>
        <p:nvSpPr>
          <p:cNvPr id="189" name="Shape 189"/>
          <p:cNvSpPr txBox="1"/>
          <p:nvPr/>
        </p:nvSpPr>
        <p:spPr>
          <a:xfrm>
            <a:off x="0" y="0"/>
            <a:ext cx="3000000" cy="3000000"/>
          </a:xfrm>
          <a:prstGeom prst="rect">
            <a:avLst/>
          </a:prstGeom>
          <a:noFill/>
          <a:ln>
            <a:noFill/>
          </a:ln>
        </p:spPr>
        <p:txBody>
          <a:bodyPr lIns="91425" tIns="91425" rIns="91425" bIns="91425" anchor="ctr" anchorCtr="0">
            <a:noAutofit/>
          </a:bodyPr>
          <a:lstStyle/>
          <a:p>
            <a:pPr lvl="0" rtl="0">
              <a:spcBef>
                <a:spcPts val="0"/>
              </a:spcBef>
              <a:buNone/>
            </a:pPr>
            <a:r>
              <a:rPr lang="en-US"/>
              <a:t> </a:t>
            </a:r>
          </a:p>
        </p:txBody>
      </p:sp>
      <p:pic>
        <p:nvPicPr>
          <p:cNvPr id="190" name="Shape 190"/>
          <p:cNvPicPr preferRelativeResize="0"/>
          <p:nvPr/>
        </p:nvPicPr>
        <p:blipFill>
          <a:blip r:embed="rId3">
            <a:alphaModFix/>
          </a:blip>
          <a:stretch>
            <a:fillRect/>
          </a:stretch>
        </p:blipFill>
        <p:spPr>
          <a:xfrm>
            <a:off x="933450" y="1192112"/>
            <a:ext cx="10325100" cy="5019675"/>
          </a:xfrm>
          <a:prstGeom prst="rect">
            <a:avLst/>
          </a:prstGeom>
          <a:noFill/>
          <a:ln>
            <a:noFill/>
          </a:ln>
        </p:spPr>
      </p:pic>
    </p:spTree>
  </p:cSld>
  <p:clrMapOvr>
    <a:masterClrMapping/>
  </p:clrMapOvr>
  <p:transition xmlns:p14="http://schemas.microsoft.com/office/powerpoint/2010/main" spd="slow">
    <p:cut/>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2462616" y="581175"/>
            <a:ext cx="10363200" cy="1143000"/>
          </a:xfrm>
          <a:prstGeom prst="rect">
            <a:avLst/>
          </a:prstGeom>
        </p:spPr>
        <p:txBody>
          <a:bodyPr lIns="117825" tIns="117825" rIns="117825" bIns="117825" anchor="ctr" anchorCtr="0">
            <a:noAutofit/>
          </a:bodyPr>
          <a:lstStyle/>
          <a:p>
            <a:pPr lvl="0" algn="l" rtl="0">
              <a:spcBef>
                <a:spcPts val="0"/>
              </a:spcBef>
              <a:buNone/>
            </a:pPr>
            <a:r>
              <a:rPr lang="en-US">
                <a:solidFill>
                  <a:srgbClr val="9B37AA"/>
                </a:solidFill>
              </a:rPr>
              <a:t>Hash Function Quiz</a:t>
            </a:r>
          </a:p>
        </p:txBody>
      </p:sp>
      <p:pic>
        <p:nvPicPr>
          <p:cNvPr id="197" name="Shape 197"/>
          <p:cNvPicPr preferRelativeResize="0"/>
          <p:nvPr/>
        </p:nvPicPr>
        <p:blipFill>
          <a:blip r:embed="rId3">
            <a:alphaModFix/>
          </a:blip>
          <a:stretch>
            <a:fillRect/>
          </a:stretch>
        </p:blipFill>
        <p:spPr>
          <a:xfrm>
            <a:off x="573571" y="581171"/>
            <a:ext cx="1617449" cy="1785496"/>
          </a:xfrm>
          <a:prstGeom prst="rect">
            <a:avLst/>
          </a:prstGeom>
          <a:noFill/>
          <a:ln>
            <a:noFill/>
          </a:ln>
        </p:spPr>
      </p:pic>
      <p:sp>
        <p:nvSpPr>
          <p:cNvPr id="198" name="Shape 198"/>
          <p:cNvSpPr txBox="1"/>
          <p:nvPr/>
        </p:nvSpPr>
        <p:spPr>
          <a:xfrm>
            <a:off x="2040025" y="2469935"/>
            <a:ext cx="9527099" cy="3294599"/>
          </a:xfrm>
          <a:prstGeom prst="rect">
            <a:avLst/>
          </a:prstGeom>
          <a:noFill/>
          <a:ln>
            <a:noFill/>
          </a:ln>
        </p:spPr>
        <p:txBody>
          <a:bodyPr lIns="91425" tIns="91425" rIns="91425" bIns="91425" anchor="ctr" anchorCtr="0">
            <a:noAutofit/>
          </a:bodyPr>
          <a:lstStyle/>
          <a:p>
            <a:pPr lvl="0" rtl="0">
              <a:lnSpc>
                <a:spcPct val="150000"/>
              </a:lnSpc>
              <a:spcBef>
                <a:spcPts val="520"/>
              </a:spcBef>
              <a:buClr>
                <a:schemeClr val="dk1"/>
              </a:buClr>
              <a:buSzPct val="36666"/>
              <a:buFont typeface="Arial"/>
              <a:buNone/>
            </a:pPr>
            <a:r>
              <a:rPr lang="en-US" sz="3000" dirty="0">
                <a:solidFill>
                  <a:schemeClr val="dk1"/>
                </a:solidFill>
                <a:latin typeface="Gloria Hallelujah"/>
                <a:ea typeface="Gloria Hallelujah"/>
                <a:cs typeface="Gloria Hallelujah"/>
                <a:sym typeface="Gloria Hallelujah"/>
              </a:rPr>
              <a:t>Use a one-way hash function</a:t>
            </a:r>
          </a:p>
          <a:p>
            <a:pPr lvl="0" rtl="0">
              <a:lnSpc>
                <a:spcPct val="150000"/>
              </a:lnSpc>
              <a:spcBef>
                <a:spcPts val="520"/>
              </a:spcBef>
              <a:buClr>
                <a:schemeClr val="dk1"/>
              </a:buClr>
              <a:buSzPct val="36666"/>
              <a:buFont typeface="Arial"/>
              <a:buNone/>
            </a:pPr>
            <a:r>
              <a:rPr lang="en-US" sz="3000" dirty="0">
                <a:solidFill>
                  <a:schemeClr val="dk1"/>
                </a:solidFill>
                <a:latin typeface="Gloria Hallelujah"/>
                <a:ea typeface="Gloria Hallelujah"/>
                <a:cs typeface="Gloria Hallelujah"/>
                <a:sym typeface="Gloria Hallelujah"/>
              </a:rPr>
              <a:t>Should not use the avalanche effect</a:t>
            </a:r>
          </a:p>
          <a:p>
            <a:pPr lvl="0" rtl="0">
              <a:lnSpc>
                <a:spcPct val="150000"/>
              </a:lnSpc>
              <a:spcBef>
                <a:spcPts val="520"/>
              </a:spcBef>
              <a:buClr>
                <a:schemeClr val="dk1"/>
              </a:buClr>
              <a:buSzPct val="36666"/>
              <a:buFont typeface="Arial"/>
              <a:buNone/>
            </a:pPr>
            <a:r>
              <a:rPr lang="en-US" sz="3000" dirty="0">
                <a:solidFill>
                  <a:schemeClr val="dk1"/>
                </a:solidFill>
                <a:latin typeface="Gloria Hallelujah"/>
                <a:ea typeface="Gloria Hallelujah"/>
                <a:cs typeface="Gloria Hallelujah"/>
                <a:sym typeface="Gloria Hallelujah"/>
              </a:rPr>
              <a:t>Should only check to see that the hash function output is the same as stored output</a:t>
            </a:r>
          </a:p>
        </p:txBody>
      </p:sp>
      <p:sp>
        <p:nvSpPr>
          <p:cNvPr id="199" name="Shape 199"/>
          <p:cNvSpPr/>
          <p:nvPr/>
        </p:nvSpPr>
        <p:spPr>
          <a:xfrm>
            <a:off x="1056950" y="2860004"/>
            <a:ext cx="650700" cy="650700"/>
          </a:xfrm>
          <a:prstGeom prst="rect">
            <a:avLst/>
          </a:prstGeom>
          <a:noFill/>
          <a:ln w="38100" cap="flat" cmpd="sng">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00" name="Shape 200"/>
          <p:cNvSpPr txBox="1"/>
          <p:nvPr/>
        </p:nvSpPr>
        <p:spPr>
          <a:xfrm>
            <a:off x="2502729" y="804935"/>
            <a:ext cx="9132900" cy="2561999"/>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Which of the following characteristics would i</a:t>
            </a:r>
            <a:r>
              <a:rPr lang="en-US" sz="3000" b="1">
                <a:solidFill>
                  <a:srgbClr val="4E75A8"/>
                </a:solidFill>
                <a:latin typeface="Gloria Hallelujah"/>
                <a:ea typeface="Gloria Hallelujah"/>
                <a:cs typeface="Gloria Hallelujah"/>
                <a:sym typeface="Gloria Hallelujah"/>
              </a:rPr>
              <a:t>mprove password security</a:t>
            </a:r>
            <a:r>
              <a:rPr lang="en-US" sz="3000">
                <a:solidFill>
                  <a:schemeClr val="dk1"/>
                </a:solidFill>
                <a:latin typeface="Gloria Hallelujah"/>
                <a:ea typeface="Gloria Hallelujah"/>
                <a:cs typeface="Gloria Hallelujah"/>
                <a:sym typeface="Gloria Hallelujah"/>
              </a:rPr>
              <a:t>?</a:t>
            </a:r>
          </a:p>
        </p:txBody>
      </p:sp>
      <p:sp>
        <p:nvSpPr>
          <p:cNvPr id="201" name="Shape 201"/>
          <p:cNvSpPr/>
          <p:nvPr/>
        </p:nvSpPr>
        <p:spPr>
          <a:xfrm>
            <a:off x="1056950" y="3637243"/>
            <a:ext cx="650700" cy="650700"/>
          </a:xfrm>
          <a:prstGeom prst="rect">
            <a:avLst/>
          </a:prstGeom>
          <a:noFill/>
          <a:ln w="38100" cap="flat" cmpd="sng">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02" name="Shape 202"/>
          <p:cNvSpPr/>
          <p:nvPr/>
        </p:nvSpPr>
        <p:spPr>
          <a:xfrm>
            <a:off x="1056950" y="4473753"/>
            <a:ext cx="650700" cy="650700"/>
          </a:xfrm>
          <a:prstGeom prst="rect">
            <a:avLst/>
          </a:prstGeom>
          <a:noFill/>
          <a:ln w="38100" cap="flat" cmpd="sng">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Symmetric Encryption</a:t>
            </a:r>
          </a:p>
        </p:txBody>
      </p:sp>
      <p:pic>
        <p:nvPicPr>
          <p:cNvPr id="209" name="Shape 209"/>
          <p:cNvPicPr preferRelativeResize="0"/>
          <p:nvPr/>
        </p:nvPicPr>
        <p:blipFill>
          <a:blip r:embed="rId3">
            <a:alphaModFix/>
          </a:blip>
          <a:stretch>
            <a:fillRect/>
          </a:stretch>
        </p:blipFill>
        <p:spPr>
          <a:xfrm>
            <a:off x="552450" y="1647187"/>
            <a:ext cx="11087100" cy="4200525"/>
          </a:xfrm>
          <a:prstGeom prst="rect">
            <a:avLst/>
          </a:prstGeom>
          <a:noFill/>
          <a:ln>
            <a:noFill/>
          </a:ln>
        </p:spPr>
      </p:pic>
    </p:spTree>
  </p:cSld>
  <p:clrMapOvr>
    <a:masterClrMapping/>
  </p:clrMapOvr>
  <p:transition xmlns:p14="http://schemas.microsoft.com/office/powerpoint/2010/mai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Comparison of Encryption Algorithms</a:t>
            </a:r>
          </a:p>
        </p:txBody>
      </p:sp>
      <p:pic>
        <p:nvPicPr>
          <p:cNvPr id="216" name="Shape 216"/>
          <p:cNvPicPr preferRelativeResize="0"/>
          <p:nvPr/>
        </p:nvPicPr>
        <p:blipFill>
          <a:blip r:embed="rId3">
            <a:alphaModFix/>
          </a:blip>
          <a:stretch>
            <a:fillRect/>
          </a:stretch>
        </p:blipFill>
        <p:spPr>
          <a:xfrm>
            <a:off x="125950" y="2135112"/>
            <a:ext cx="11849100" cy="3133725"/>
          </a:xfrm>
          <a:prstGeom prst="rect">
            <a:avLst/>
          </a:prstGeom>
          <a:noFill/>
          <a:ln>
            <a:noFill/>
          </a:ln>
        </p:spPr>
      </p:pic>
    </p:spTree>
  </p:cSld>
  <p:clrMapOvr>
    <a:masterClrMapping/>
  </p:clrMapOvr>
  <p:transition xmlns:p14="http://schemas.microsoft.com/office/powerpoint/2010/mai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Comparison of Encryption Algorithms</a:t>
            </a:r>
          </a:p>
        </p:txBody>
      </p:sp>
      <p:pic>
        <p:nvPicPr>
          <p:cNvPr id="223" name="Shape 223"/>
          <p:cNvPicPr preferRelativeResize="0"/>
          <p:nvPr/>
        </p:nvPicPr>
        <p:blipFill>
          <a:blip r:embed="rId3">
            <a:alphaModFix/>
          </a:blip>
          <a:stretch>
            <a:fillRect/>
          </a:stretch>
        </p:blipFill>
        <p:spPr>
          <a:xfrm>
            <a:off x="971550" y="1486812"/>
            <a:ext cx="10248900" cy="4657725"/>
          </a:xfrm>
          <a:prstGeom prst="rect">
            <a:avLst/>
          </a:prstGeom>
          <a:noFill/>
          <a:ln>
            <a:noFill/>
          </a:ln>
        </p:spPr>
      </p:pic>
    </p:spTree>
  </p:cSld>
  <p:clrMapOvr>
    <a:masterClrMapping/>
  </p:clrMapOvr>
  <p:transition xmlns:p14="http://schemas.microsoft.com/office/powerpoint/2010/main" spd="slow">
    <p:cut/>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8"/>
        <p:cNvGrpSpPr/>
        <p:nvPr/>
      </p:nvGrpSpPr>
      <p:grpSpPr>
        <a:xfrm>
          <a:off x="0" y="0"/>
          <a:ext cx="0" cy="0"/>
          <a:chOff x="0" y="0"/>
          <a:chExt cx="0" cy="0"/>
        </a:xfrm>
      </p:grpSpPr>
      <p:sp>
        <p:nvSpPr>
          <p:cNvPr id="229" name="Shape 229"/>
          <p:cNvSpPr txBox="1">
            <a:spLocks noGrp="1"/>
          </p:cNvSpPr>
          <p:nvPr>
            <p:ph type="title"/>
          </p:nvPr>
        </p:nvSpPr>
        <p:spPr>
          <a:xfrm>
            <a:off x="2473666" y="349250"/>
            <a:ext cx="10363200" cy="1143000"/>
          </a:xfrm>
          <a:prstGeom prst="rect">
            <a:avLst/>
          </a:prstGeom>
        </p:spPr>
        <p:txBody>
          <a:bodyPr lIns="117825" tIns="117825" rIns="117825" bIns="117825" anchor="ctr" anchorCtr="0">
            <a:noAutofit/>
          </a:bodyPr>
          <a:lstStyle/>
          <a:p>
            <a:pPr lvl="0" algn="l" rtl="0">
              <a:spcBef>
                <a:spcPts val="0"/>
              </a:spcBef>
              <a:buNone/>
            </a:pPr>
            <a:r>
              <a:rPr lang="en-US">
                <a:solidFill>
                  <a:srgbClr val="9B37AA"/>
                </a:solidFill>
              </a:rPr>
              <a:t>Symmetric Encryption Quiz</a:t>
            </a:r>
          </a:p>
        </p:txBody>
      </p:sp>
      <p:sp>
        <p:nvSpPr>
          <p:cNvPr id="230" name="Shape 230"/>
          <p:cNvSpPr txBox="1">
            <a:spLocks noGrp="1"/>
          </p:cNvSpPr>
          <p:nvPr>
            <p:ph type="body" idx="1"/>
          </p:nvPr>
        </p:nvSpPr>
        <p:spPr>
          <a:xfrm>
            <a:off x="8028000" y="2445450"/>
            <a:ext cx="3783000" cy="2271900"/>
          </a:xfrm>
          <a:prstGeom prst="rect">
            <a:avLst/>
          </a:prstGeom>
        </p:spPr>
        <p:txBody>
          <a:bodyPr lIns="117825" tIns="117825" rIns="117825" bIns="117825" anchor="t" anchorCtr="0">
            <a:noAutofit/>
          </a:bodyPr>
          <a:lstStyle/>
          <a:p>
            <a:pPr marL="0" lvl="0" indent="0" rtl="0">
              <a:lnSpc>
                <a:spcPct val="100000"/>
              </a:lnSpc>
              <a:spcBef>
                <a:spcPts val="0"/>
              </a:spcBef>
              <a:buClr>
                <a:schemeClr val="dk1"/>
              </a:buClr>
              <a:buSzPct val="36666"/>
              <a:buFont typeface="Arial"/>
              <a:buNone/>
            </a:pPr>
            <a:r>
              <a:rPr lang="en-US" sz="3000">
                <a:solidFill>
                  <a:schemeClr val="dk1"/>
                </a:solidFill>
              </a:rPr>
              <a:t>known-Plaintext attacks</a:t>
            </a:r>
          </a:p>
          <a:p>
            <a:pPr marL="0" lvl="0" indent="0" rtl="0">
              <a:lnSpc>
                <a:spcPct val="100000"/>
              </a:lnSpc>
              <a:spcBef>
                <a:spcPts val="0"/>
              </a:spcBef>
              <a:buClr>
                <a:schemeClr val="dk1"/>
              </a:buClr>
              <a:buSzPct val="36666"/>
              <a:buFont typeface="Arial"/>
              <a:buNone/>
            </a:pPr>
            <a:r>
              <a:rPr lang="en-US" sz="3000">
                <a:solidFill>
                  <a:schemeClr val="dk1"/>
                </a:solidFill>
              </a:rPr>
              <a:t>chosen-Plaintext attacks</a:t>
            </a:r>
          </a:p>
          <a:p>
            <a:pPr marL="0" lvl="0" indent="0" rtl="0">
              <a:lnSpc>
                <a:spcPct val="100000"/>
              </a:lnSpc>
              <a:spcBef>
                <a:spcPts val="0"/>
              </a:spcBef>
              <a:buClr>
                <a:schemeClr val="dk1"/>
              </a:buClr>
              <a:buSzPct val="36666"/>
              <a:buFont typeface="Arial"/>
              <a:buNone/>
            </a:pPr>
            <a:r>
              <a:rPr lang="en-US" sz="3000">
                <a:solidFill>
                  <a:schemeClr val="dk1"/>
                </a:solidFill>
              </a:rPr>
              <a:t>differential cryptanalysis</a:t>
            </a:r>
          </a:p>
          <a:p>
            <a:pPr marL="0" lvl="0" indent="0" rtl="0">
              <a:lnSpc>
                <a:spcPct val="100000"/>
              </a:lnSpc>
              <a:spcBef>
                <a:spcPts val="0"/>
              </a:spcBef>
              <a:buClr>
                <a:schemeClr val="dk1"/>
              </a:buClr>
              <a:buSzPct val="36666"/>
              <a:buFont typeface="Arial"/>
              <a:buNone/>
            </a:pPr>
            <a:r>
              <a:rPr lang="en-US" sz="3000">
                <a:solidFill>
                  <a:schemeClr val="dk1"/>
                </a:solidFill>
              </a:rPr>
              <a:t>linear cryptanalysis</a:t>
            </a:r>
          </a:p>
          <a:p>
            <a:pPr marL="0" lvl="0" indent="0" rtl="0">
              <a:lnSpc>
                <a:spcPct val="150000"/>
              </a:lnSpc>
              <a:spcBef>
                <a:spcPts val="0"/>
              </a:spcBef>
              <a:buClr>
                <a:schemeClr val="dk1"/>
              </a:buClr>
              <a:buFont typeface="Arial"/>
              <a:buNone/>
            </a:pPr>
            <a:endParaRPr sz="3000">
              <a:solidFill>
                <a:schemeClr val="dk1"/>
              </a:solidFill>
            </a:endParaRPr>
          </a:p>
        </p:txBody>
      </p:sp>
      <p:pic>
        <p:nvPicPr>
          <p:cNvPr id="231" name="Shape 231"/>
          <p:cNvPicPr preferRelativeResize="0"/>
          <p:nvPr/>
        </p:nvPicPr>
        <p:blipFill>
          <a:blip r:embed="rId3">
            <a:alphaModFix/>
          </a:blip>
          <a:stretch>
            <a:fillRect/>
          </a:stretch>
        </p:blipFill>
        <p:spPr>
          <a:xfrm>
            <a:off x="584621" y="349246"/>
            <a:ext cx="1617449" cy="1785496"/>
          </a:xfrm>
          <a:prstGeom prst="rect">
            <a:avLst/>
          </a:prstGeom>
          <a:noFill/>
          <a:ln>
            <a:noFill/>
          </a:ln>
        </p:spPr>
      </p:pic>
      <p:sp>
        <p:nvSpPr>
          <p:cNvPr id="232" name="Shape 232"/>
          <p:cNvSpPr txBox="1"/>
          <p:nvPr/>
        </p:nvSpPr>
        <p:spPr>
          <a:xfrm>
            <a:off x="2473675" y="729125"/>
            <a:ext cx="8658300" cy="1785600"/>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Select the correct definition for </a:t>
            </a:r>
            <a:r>
              <a:rPr lang="en-US" sz="3000" b="1">
                <a:solidFill>
                  <a:srgbClr val="4E75A8"/>
                </a:solidFill>
                <a:latin typeface="Gloria Hallelujah"/>
                <a:ea typeface="Gloria Hallelujah"/>
                <a:cs typeface="Gloria Hallelujah"/>
                <a:sym typeface="Gloria Hallelujah"/>
              </a:rPr>
              <a:t>each type of attack</a:t>
            </a:r>
            <a:r>
              <a:rPr lang="en-US" sz="3000">
                <a:solidFill>
                  <a:schemeClr val="dk1"/>
                </a:solidFill>
                <a:latin typeface="Gloria Hallelujah"/>
                <a:ea typeface="Gloria Hallelujah"/>
                <a:cs typeface="Gloria Hallelujah"/>
                <a:sym typeface="Gloria Hallelujah"/>
              </a:rPr>
              <a:t>:</a:t>
            </a:r>
          </a:p>
        </p:txBody>
      </p:sp>
      <p:sp>
        <p:nvSpPr>
          <p:cNvPr id="233" name="Shape 233"/>
          <p:cNvSpPr/>
          <p:nvPr/>
        </p:nvSpPr>
        <p:spPr>
          <a:xfrm>
            <a:off x="7232350" y="2742710"/>
            <a:ext cx="650700" cy="650700"/>
          </a:xfrm>
          <a:prstGeom prst="rect">
            <a:avLst/>
          </a:prstGeom>
          <a:noFill/>
          <a:ln w="38100" cap="flat" cmpd="sng">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34" name="Shape 234"/>
          <p:cNvSpPr txBox="1"/>
          <p:nvPr/>
        </p:nvSpPr>
        <p:spPr>
          <a:xfrm>
            <a:off x="773050" y="2689225"/>
            <a:ext cx="6107100" cy="3406200"/>
          </a:xfrm>
          <a:prstGeom prst="rect">
            <a:avLst/>
          </a:prstGeom>
          <a:noFill/>
          <a:ln>
            <a:noFill/>
          </a:ln>
        </p:spPr>
        <p:txBody>
          <a:bodyPr lIns="91425" tIns="91425" rIns="91425" bIns="91425" anchor="ctr" anchorCtr="0">
            <a:noAutofit/>
          </a:bodyPr>
          <a:lstStyle/>
          <a:p>
            <a:pPr marL="457200" lvl="0" indent="-387350" rtl="0">
              <a:spcBef>
                <a:spcPts val="0"/>
              </a:spcBef>
              <a:buClr>
                <a:schemeClr val="dk1"/>
              </a:buClr>
              <a:buSzPct val="100000"/>
              <a:buFont typeface="Gloria Hallelujah"/>
              <a:buAutoNum type="alphaUcPeriod"/>
            </a:pPr>
            <a:r>
              <a:rPr lang="en-US" sz="2500">
                <a:solidFill>
                  <a:schemeClr val="dk1"/>
                </a:solidFill>
                <a:latin typeface="Gloria Hallelujah"/>
                <a:ea typeface="Gloria Hallelujah"/>
                <a:cs typeface="Gloria Hallelujah"/>
                <a:sym typeface="Gloria Hallelujah"/>
              </a:rPr>
              <a:t>A method to determine the encryption function by analyzing known phrases and their encryption</a:t>
            </a:r>
          </a:p>
          <a:p>
            <a:pPr marL="457200" lvl="0" indent="-387350" rtl="0">
              <a:spcBef>
                <a:spcPts val="0"/>
              </a:spcBef>
              <a:buClr>
                <a:schemeClr val="dk1"/>
              </a:buClr>
              <a:buSzPct val="100000"/>
              <a:buFont typeface="Gloria Hallelujah"/>
              <a:buAutoNum type="alphaUcPeriod"/>
            </a:pPr>
            <a:r>
              <a:rPr lang="en-US" sz="2500">
                <a:solidFill>
                  <a:schemeClr val="dk1"/>
                </a:solidFill>
                <a:latin typeface="Gloria Hallelujah"/>
                <a:ea typeface="Gloria Hallelujah"/>
                <a:cs typeface="Gloria Hallelujah"/>
                <a:sym typeface="Gloria Hallelujah"/>
              </a:rPr>
              <a:t>Analyzing the effect of changes in input on the encrypted output</a:t>
            </a:r>
          </a:p>
          <a:p>
            <a:pPr marL="457200" lvl="0" indent="-387350" rtl="0">
              <a:spcBef>
                <a:spcPts val="0"/>
              </a:spcBef>
              <a:buClr>
                <a:schemeClr val="dk1"/>
              </a:buClr>
              <a:buSzPct val="100000"/>
              <a:buFont typeface="Gloria Hallelujah"/>
              <a:buAutoNum type="alphaUcPeriod"/>
            </a:pPr>
            <a:r>
              <a:rPr lang="en-US" sz="2500">
                <a:solidFill>
                  <a:schemeClr val="dk1"/>
                </a:solidFill>
                <a:latin typeface="Gloria Hallelujah"/>
                <a:ea typeface="Gloria Hallelujah"/>
                <a:cs typeface="Gloria Hallelujah"/>
                <a:sym typeface="Gloria Hallelujah"/>
              </a:rPr>
              <a:t>Compare the ciphertexts with its known plaintext</a:t>
            </a:r>
          </a:p>
          <a:p>
            <a:pPr marL="457200" lvl="0" indent="-387350" rtl="0">
              <a:spcBef>
                <a:spcPts val="0"/>
              </a:spcBef>
              <a:buClr>
                <a:schemeClr val="dk1"/>
              </a:buClr>
              <a:buSzPct val="100000"/>
              <a:buFont typeface="Gloria Hallelujah"/>
              <a:buAutoNum type="alphaUcPeriod"/>
            </a:pPr>
            <a:r>
              <a:rPr lang="en-US" sz="2500">
                <a:solidFill>
                  <a:schemeClr val="dk1"/>
                </a:solidFill>
                <a:latin typeface="Gloria Hallelujah"/>
                <a:ea typeface="Gloria Hallelujah"/>
                <a:cs typeface="Gloria Hallelujah"/>
                <a:sym typeface="Gloria Hallelujah"/>
              </a:rPr>
              <a:t>A method where a specific known plaintext is compared to its ciphertext</a:t>
            </a:r>
          </a:p>
        </p:txBody>
      </p:sp>
      <p:sp>
        <p:nvSpPr>
          <p:cNvPr id="235" name="Shape 235"/>
          <p:cNvSpPr/>
          <p:nvPr/>
        </p:nvSpPr>
        <p:spPr>
          <a:xfrm>
            <a:off x="7232350" y="3650156"/>
            <a:ext cx="650700" cy="650700"/>
          </a:xfrm>
          <a:prstGeom prst="rect">
            <a:avLst/>
          </a:prstGeom>
          <a:noFill/>
          <a:ln w="38100" cap="flat" cmpd="sng">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36" name="Shape 236"/>
          <p:cNvSpPr/>
          <p:nvPr/>
        </p:nvSpPr>
        <p:spPr>
          <a:xfrm>
            <a:off x="7232350" y="4508201"/>
            <a:ext cx="650700" cy="650700"/>
          </a:xfrm>
          <a:prstGeom prst="rect">
            <a:avLst/>
          </a:prstGeom>
          <a:noFill/>
          <a:ln w="38100" cap="flat" cmpd="sng">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37" name="Shape 237"/>
          <p:cNvSpPr/>
          <p:nvPr/>
        </p:nvSpPr>
        <p:spPr>
          <a:xfrm>
            <a:off x="7232350" y="5288871"/>
            <a:ext cx="650700" cy="650700"/>
          </a:xfrm>
          <a:prstGeom prst="rect">
            <a:avLst/>
          </a:prstGeom>
          <a:noFill/>
          <a:ln w="38100" cap="flat" cmpd="sng">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Asymmetric Encryption</a:t>
            </a:r>
          </a:p>
        </p:txBody>
      </p:sp>
      <p:sp>
        <p:nvSpPr>
          <p:cNvPr id="244" name="Shape 244"/>
          <p:cNvSpPr txBox="1">
            <a:spLocks noGrp="1"/>
          </p:cNvSpPr>
          <p:nvPr>
            <p:ph type="body" idx="1"/>
          </p:nvPr>
        </p:nvSpPr>
        <p:spPr>
          <a:xfrm>
            <a:off x="507450" y="1371600"/>
            <a:ext cx="10912199" cy="4904699"/>
          </a:xfrm>
          <a:prstGeom prst="rect">
            <a:avLst/>
          </a:prstGeom>
        </p:spPr>
        <p:txBody>
          <a:bodyPr lIns="117825" tIns="117825" rIns="117825" bIns="117825" anchor="t" anchorCtr="0">
            <a:noAutofit/>
          </a:bodyPr>
          <a:lstStyle/>
          <a:p>
            <a:pPr marL="685800" lvl="1" indent="-217169" rtl="0">
              <a:lnSpc>
                <a:spcPct val="115000"/>
              </a:lnSpc>
              <a:spcBef>
                <a:spcPts val="0"/>
              </a:spcBef>
              <a:buClr>
                <a:schemeClr val="dk1"/>
              </a:buClr>
              <a:buSzPct val="100000"/>
              <a:buFont typeface="Gloria Hallelujah"/>
            </a:pPr>
            <a:r>
              <a:rPr lang="en-US" sz="3000" b="1">
                <a:solidFill>
                  <a:srgbClr val="6B9462"/>
                </a:solidFill>
              </a:rPr>
              <a:t>Plaintext</a:t>
            </a:r>
            <a:r>
              <a:rPr lang="en-US" sz="3000">
                <a:solidFill>
                  <a:schemeClr val="dk1"/>
                </a:solidFill>
              </a:rPr>
              <a:t>: Readable message or data</a:t>
            </a:r>
            <a:br>
              <a:rPr lang="en-US" sz="3000">
                <a:solidFill>
                  <a:schemeClr val="dk1"/>
                </a:solidFill>
              </a:rPr>
            </a:br>
            <a:r>
              <a:rPr lang="en-US" sz="3000">
                <a:solidFill>
                  <a:schemeClr val="dk1"/>
                </a:solidFill>
              </a:rPr>
              <a:t>that is fed into the algorithm</a:t>
            </a:r>
          </a:p>
          <a:p>
            <a:pPr marL="685800" lvl="1" indent="-217169" rtl="0">
              <a:lnSpc>
                <a:spcPct val="115000"/>
              </a:lnSpc>
              <a:spcBef>
                <a:spcPts val="600"/>
              </a:spcBef>
              <a:buClr>
                <a:schemeClr val="dk1"/>
              </a:buClr>
              <a:buSzPct val="100000"/>
              <a:buFont typeface="Gloria Hallelujah"/>
            </a:pPr>
            <a:r>
              <a:rPr lang="en-US" sz="3000" b="1">
                <a:solidFill>
                  <a:srgbClr val="6B9462"/>
                </a:solidFill>
              </a:rPr>
              <a:t>Encryption algorithm</a:t>
            </a:r>
            <a:r>
              <a:rPr lang="en-US" sz="3000">
                <a:solidFill>
                  <a:srgbClr val="6B9462"/>
                </a:solidFill>
              </a:rPr>
              <a:t>:</a:t>
            </a:r>
            <a:r>
              <a:rPr lang="en-US" sz="3000">
                <a:solidFill>
                  <a:schemeClr val="dk1"/>
                </a:solidFill>
              </a:rPr>
              <a:t> Performs transformations on the plaintext</a:t>
            </a:r>
          </a:p>
          <a:p>
            <a:pPr marL="685800" lvl="1" indent="-217169" rtl="0">
              <a:lnSpc>
                <a:spcPct val="115000"/>
              </a:lnSpc>
              <a:spcBef>
                <a:spcPts val="600"/>
              </a:spcBef>
              <a:buClr>
                <a:schemeClr val="dk1"/>
              </a:buClr>
              <a:buSzPct val="100000"/>
              <a:buFont typeface="Gloria Hallelujah"/>
            </a:pPr>
            <a:r>
              <a:rPr lang="en-US" sz="3000" b="1">
                <a:solidFill>
                  <a:srgbClr val="6B9462"/>
                </a:solidFill>
              </a:rPr>
              <a:t>Public and private key</a:t>
            </a:r>
            <a:r>
              <a:rPr lang="en-US" sz="3000">
                <a:solidFill>
                  <a:srgbClr val="6B9462"/>
                </a:solidFill>
              </a:rPr>
              <a:t>:</a:t>
            </a:r>
            <a:r>
              <a:rPr lang="en-US" sz="3000">
                <a:solidFill>
                  <a:schemeClr val="dk1"/>
                </a:solidFill>
              </a:rPr>
              <a:t> Pair of keys, one for encryption, one for decryption</a:t>
            </a:r>
          </a:p>
          <a:p>
            <a:pPr marL="685800" lvl="1" indent="-217169" rtl="0">
              <a:lnSpc>
                <a:spcPct val="115000"/>
              </a:lnSpc>
              <a:spcBef>
                <a:spcPts val="600"/>
              </a:spcBef>
              <a:buClr>
                <a:schemeClr val="dk1"/>
              </a:buClr>
              <a:buSzPct val="100000"/>
              <a:buFont typeface="Gloria Hallelujah"/>
            </a:pPr>
            <a:r>
              <a:rPr lang="en-US" sz="3000" b="1">
                <a:solidFill>
                  <a:srgbClr val="6B9462"/>
                </a:solidFill>
              </a:rPr>
              <a:t>Ciphertext</a:t>
            </a:r>
            <a:r>
              <a:rPr lang="en-US" sz="3000">
                <a:solidFill>
                  <a:schemeClr val="dk1"/>
                </a:solidFill>
              </a:rPr>
              <a:t>: Scrambled message produced as output</a:t>
            </a:r>
          </a:p>
          <a:p>
            <a:pPr marL="685800" lvl="1" indent="-217169" rtl="0">
              <a:lnSpc>
                <a:spcPct val="115000"/>
              </a:lnSpc>
              <a:spcBef>
                <a:spcPts val="600"/>
              </a:spcBef>
              <a:buClr>
                <a:schemeClr val="dk1"/>
              </a:buClr>
              <a:buSzPct val="100000"/>
              <a:buFont typeface="Gloria Hallelujah"/>
            </a:pPr>
            <a:r>
              <a:rPr lang="en-US" sz="3000" b="1">
                <a:solidFill>
                  <a:srgbClr val="6B9462"/>
                </a:solidFill>
              </a:rPr>
              <a:t>Decryption key</a:t>
            </a:r>
            <a:r>
              <a:rPr lang="en-US" sz="3000">
                <a:solidFill>
                  <a:srgbClr val="6B9462"/>
                </a:solidFill>
              </a:rPr>
              <a:t>:</a:t>
            </a:r>
            <a:r>
              <a:rPr lang="en-US" sz="3000">
                <a:solidFill>
                  <a:schemeClr val="dk1"/>
                </a:solidFill>
              </a:rPr>
              <a:t> Produces the original plaintext</a:t>
            </a:r>
          </a:p>
          <a:p>
            <a:pPr marL="0" lvl="0" indent="0" rtl="0">
              <a:lnSpc>
                <a:spcPct val="115000"/>
              </a:lnSpc>
              <a:spcBef>
                <a:spcPts val="0"/>
              </a:spcBef>
              <a:buClr>
                <a:schemeClr val="dk1"/>
              </a:buClr>
              <a:buFont typeface="Arial"/>
              <a:buNone/>
            </a:pPr>
            <a:endParaRPr sz="3000">
              <a:solidFill>
                <a:schemeClr val="dk1"/>
              </a:solidFill>
            </a:endParaRPr>
          </a:p>
          <a:p>
            <a:pPr lvl="0" rtl="0">
              <a:lnSpc>
                <a:spcPct val="115000"/>
              </a:lnSpc>
              <a:spcBef>
                <a:spcPts val="0"/>
              </a:spcBef>
              <a:buNone/>
            </a:pPr>
            <a:endParaRPr sz="3000"/>
          </a:p>
        </p:txBody>
      </p:sp>
      <p:pic>
        <p:nvPicPr>
          <p:cNvPr id="245" name="Shape 245"/>
          <p:cNvPicPr preferRelativeResize="0"/>
          <p:nvPr/>
        </p:nvPicPr>
        <p:blipFill>
          <a:blip r:embed="rId3">
            <a:alphaModFix/>
          </a:blip>
          <a:stretch>
            <a:fillRect/>
          </a:stretch>
        </p:blipFill>
        <p:spPr>
          <a:xfrm>
            <a:off x="9451200" y="170975"/>
            <a:ext cx="2092525" cy="2198749"/>
          </a:xfrm>
          <a:prstGeom prst="rect">
            <a:avLst/>
          </a:prstGeom>
          <a:noFill/>
          <a:ln>
            <a:noFill/>
          </a:ln>
        </p:spPr>
      </p:pic>
    </p:spTree>
  </p:cSld>
  <p:clrMapOvr>
    <a:masterClrMapping/>
  </p:clrMapOvr>
  <p:transition xmlns:p14="http://schemas.microsoft.com/office/powerpoint/2010/mai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txBox="1">
            <a:spLocks noGrp="1"/>
          </p:cNvSpPr>
          <p:nvPr>
            <p:ph type="title"/>
          </p:nvPr>
        </p:nvSpPr>
        <p:spPr>
          <a:xfrm>
            <a:off x="812241" y="14712"/>
            <a:ext cx="10363200" cy="1143000"/>
          </a:xfrm>
          <a:prstGeom prst="rect">
            <a:avLst/>
          </a:prstGeom>
        </p:spPr>
        <p:txBody>
          <a:bodyPr lIns="117825" tIns="117825" rIns="117825" bIns="117825" anchor="ctr" anchorCtr="0">
            <a:noAutofit/>
          </a:bodyPr>
          <a:lstStyle/>
          <a:p>
            <a:pPr lvl="0" rtl="0">
              <a:spcBef>
                <a:spcPts val="0"/>
              </a:spcBef>
              <a:buNone/>
            </a:pPr>
            <a:r>
              <a:rPr lang="en-US" dirty="0">
                <a:solidFill>
                  <a:srgbClr val="9B37AA"/>
                </a:solidFill>
              </a:rPr>
              <a:t>Asymmetric Encryption</a:t>
            </a:r>
          </a:p>
        </p:txBody>
      </p:sp>
      <p:pic>
        <p:nvPicPr>
          <p:cNvPr id="252" name="Shape 252"/>
          <p:cNvPicPr preferRelativeResize="0"/>
          <p:nvPr/>
        </p:nvPicPr>
        <p:blipFill>
          <a:blip r:embed="rId3">
            <a:alphaModFix/>
          </a:blip>
          <a:stretch>
            <a:fillRect/>
          </a:stretch>
        </p:blipFill>
        <p:spPr>
          <a:xfrm>
            <a:off x="552450" y="1141300"/>
            <a:ext cx="11087100" cy="5257800"/>
          </a:xfrm>
          <a:prstGeom prst="rect">
            <a:avLst/>
          </a:prstGeom>
          <a:noFill/>
          <a:ln>
            <a:noFill/>
          </a:ln>
        </p:spPr>
      </p:pic>
    </p:spTree>
  </p:cSld>
  <p:clrMapOvr>
    <a:masterClrMapping/>
  </p:clrMapOvr>
  <p:transition xmlns:p14="http://schemas.microsoft.com/office/powerpoint/2010/main" spd="slow">
    <p:cut/>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2639341" y="425125"/>
            <a:ext cx="10363200" cy="1143000"/>
          </a:xfrm>
          <a:prstGeom prst="rect">
            <a:avLst/>
          </a:prstGeom>
        </p:spPr>
        <p:txBody>
          <a:bodyPr lIns="117825" tIns="117825" rIns="117825" bIns="117825" anchor="ctr" anchorCtr="0">
            <a:noAutofit/>
          </a:bodyPr>
          <a:lstStyle/>
          <a:p>
            <a:pPr lvl="0" algn="l" rtl="0">
              <a:spcBef>
                <a:spcPts val="0"/>
              </a:spcBef>
              <a:buNone/>
            </a:pPr>
            <a:r>
              <a:rPr lang="en-US">
                <a:solidFill>
                  <a:srgbClr val="9B37AA"/>
                </a:solidFill>
              </a:rPr>
              <a:t>Asymmetric Encryption Quiz</a:t>
            </a:r>
          </a:p>
        </p:txBody>
      </p:sp>
      <p:sp>
        <p:nvSpPr>
          <p:cNvPr id="259" name="Shape 259"/>
          <p:cNvSpPr txBox="1">
            <a:spLocks noGrp="1"/>
          </p:cNvSpPr>
          <p:nvPr>
            <p:ph type="body" idx="1"/>
          </p:nvPr>
        </p:nvSpPr>
        <p:spPr>
          <a:xfrm>
            <a:off x="3046425" y="3200200"/>
            <a:ext cx="7471499" cy="2802000"/>
          </a:xfrm>
          <a:prstGeom prst="rect">
            <a:avLst/>
          </a:prstGeom>
        </p:spPr>
        <p:txBody>
          <a:bodyPr lIns="117825" tIns="117825" rIns="117825" bIns="117825" anchor="t" anchorCtr="0">
            <a:noAutofit/>
          </a:bodyPr>
          <a:lstStyle/>
          <a:p>
            <a:pPr marL="0" lvl="0" indent="0" rtl="0">
              <a:lnSpc>
                <a:spcPct val="100000"/>
              </a:lnSpc>
              <a:spcBef>
                <a:spcPts val="0"/>
              </a:spcBef>
              <a:buClr>
                <a:schemeClr val="dk1"/>
              </a:buClr>
              <a:buSzPct val="36666"/>
              <a:buFont typeface="Arial"/>
              <a:buNone/>
            </a:pPr>
            <a:r>
              <a:rPr lang="en-US" sz="3000">
                <a:solidFill>
                  <a:schemeClr val="dk1"/>
                </a:solidFill>
              </a:rPr>
              <a:t>provide confidentiality of a message</a:t>
            </a:r>
          </a:p>
          <a:p>
            <a:pPr marL="0" lvl="0" indent="0" rtl="0">
              <a:lnSpc>
                <a:spcPct val="100000"/>
              </a:lnSpc>
              <a:spcBef>
                <a:spcPts val="0"/>
              </a:spcBef>
              <a:buClr>
                <a:schemeClr val="dk1"/>
              </a:buClr>
              <a:buFont typeface="Arial"/>
              <a:buNone/>
            </a:pPr>
            <a:endParaRPr sz="3000">
              <a:solidFill>
                <a:schemeClr val="dk1"/>
              </a:solidFill>
            </a:endParaRPr>
          </a:p>
          <a:p>
            <a:pPr marL="0" lvl="0" indent="0" rtl="0">
              <a:lnSpc>
                <a:spcPct val="100000"/>
              </a:lnSpc>
              <a:spcBef>
                <a:spcPts val="0"/>
              </a:spcBef>
              <a:buClr>
                <a:schemeClr val="dk1"/>
              </a:buClr>
              <a:buSzPct val="36666"/>
              <a:buFont typeface="Arial"/>
              <a:buNone/>
            </a:pPr>
            <a:r>
              <a:rPr lang="en-US" sz="3000">
                <a:solidFill>
                  <a:schemeClr val="dk1"/>
                </a:solidFill>
              </a:rPr>
              <a:t>securely distribute a session key</a:t>
            </a:r>
          </a:p>
          <a:p>
            <a:pPr marL="0" lvl="0" indent="0" rtl="0">
              <a:lnSpc>
                <a:spcPct val="100000"/>
              </a:lnSpc>
              <a:spcBef>
                <a:spcPts val="0"/>
              </a:spcBef>
              <a:buClr>
                <a:schemeClr val="dk1"/>
              </a:buClr>
              <a:buFont typeface="Arial"/>
              <a:buNone/>
            </a:pPr>
            <a:endParaRPr sz="3000">
              <a:solidFill>
                <a:schemeClr val="dk1"/>
              </a:solidFill>
            </a:endParaRPr>
          </a:p>
          <a:p>
            <a:pPr marL="0" lvl="0" indent="0" rtl="0">
              <a:lnSpc>
                <a:spcPct val="100000"/>
              </a:lnSpc>
              <a:spcBef>
                <a:spcPts val="0"/>
              </a:spcBef>
              <a:buClr>
                <a:schemeClr val="dk1"/>
              </a:buClr>
              <a:buSzPct val="36666"/>
              <a:buFont typeface="Arial"/>
              <a:buNone/>
            </a:pPr>
            <a:r>
              <a:rPr lang="en-US" sz="3000">
                <a:solidFill>
                  <a:schemeClr val="dk1"/>
                </a:solidFill>
              </a:rPr>
              <a:t>scalability</a:t>
            </a:r>
          </a:p>
        </p:txBody>
      </p:sp>
      <p:pic>
        <p:nvPicPr>
          <p:cNvPr id="260" name="Shape 260"/>
          <p:cNvPicPr preferRelativeResize="0"/>
          <p:nvPr/>
        </p:nvPicPr>
        <p:blipFill>
          <a:blip r:embed="rId3">
            <a:alphaModFix/>
          </a:blip>
          <a:stretch>
            <a:fillRect/>
          </a:stretch>
        </p:blipFill>
        <p:spPr>
          <a:xfrm>
            <a:off x="674096" y="653721"/>
            <a:ext cx="1617449" cy="1785496"/>
          </a:xfrm>
          <a:prstGeom prst="rect">
            <a:avLst/>
          </a:prstGeom>
          <a:noFill/>
          <a:ln>
            <a:noFill/>
          </a:ln>
        </p:spPr>
      </p:pic>
      <p:sp>
        <p:nvSpPr>
          <p:cNvPr id="261" name="Shape 261"/>
          <p:cNvSpPr txBox="1"/>
          <p:nvPr/>
        </p:nvSpPr>
        <p:spPr>
          <a:xfrm>
            <a:off x="2658070" y="1092424"/>
            <a:ext cx="9132900" cy="1785600"/>
          </a:xfrm>
          <a:prstGeom prst="rect">
            <a:avLst/>
          </a:prstGeom>
          <a:noFill/>
          <a:ln>
            <a:noFill/>
          </a:ln>
        </p:spPr>
        <p:txBody>
          <a:bodyPr lIns="91425" tIns="91425" rIns="91425" bIns="91425" anchor="ctr" anchorCtr="0">
            <a:noAutofit/>
          </a:bodyPr>
          <a:lstStyle/>
          <a:p>
            <a:pPr lvl="0" rtl="0">
              <a:spcBef>
                <a:spcPts val="0"/>
              </a:spcBef>
              <a:buNone/>
            </a:pPr>
            <a:r>
              <a:rPr lang="en-US" sz="3000" b="1" dirty="0">
                <a:solidFill>
                  <a:srgbClr val="4E75A8"/>
                </a:solidFill>
                <a:latin typeface="Gloria Hallelujah"/>
                <a:ea typeface="Gloria Hallelujah"/>
                <a:cs typeface="Gloria Hallelujah"/>
                <a:sym typeface="Gloria Hallelujah"/>
              </a:rPr>
              <a:t>Check all tasks </a:t>
            </a:r>
            <a:r>
              <a:rPr lang="en-US" sz="3000" dirty="0">
                <a:solidFill>
                  <a:schemeClr val="dk1"/>
                </a:solidFill>
                <a:latin typeface="Gloria Hallelujah"/>
                <a:ea typeface="Gloria Hallelujah"/>
                <a:cs typeface="Gloria Hallelujah"/>
                <a:sym typeface="Gloria Hallelujah"/>
              </a:rPr>
              <a:t>for which asymmetric encryption is better:</a:t>
            </a:r>
          </a:p>
        </p:txBody>
      </p:sp>
      <p:sp>
        <p:nvSpPr>
          <p:cNvPr id="262" name="Shape 262"/>
          <p:cNvSpPr/>
          <p:nvPr/>
        </p:nvSpPr>
        <p:spPr>
          <a:xfrm>
            <a:off x="2168875" y="3246205"/>
            <a:ext cx="650700" cy="650700"/>
          </a:xfrm>
          <a:prstGeom prst="rect">
            <a:avLst/>
          </a:prstGeom>
          <a:noFill/>
          <a:ln w="38100" cap="flat" cmpd="sng">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63" name="Shape 263"/>
          <p:cNvSpPr/>
          <p:nvPr/>
        </p:nvSpPr>
        <p:spPr>
          <a:xfrm>
            <a:off x="2168875" y="4171630"/>
            <a:ext cx="650700" cy="650700"/>
          </a:xfrm>
          <a:prstGeom prst="rect">
            <a:avLst/>
          </a:prstGeom>
          <a:noFill/>
          <a:ln w="38100" cap="flat" cmpd="sng">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64" name="Shape 264"/>
          <p:cNvSpPr/>
          <p:nvPr/>
        </p:nvSpPr>
        <p:spPr>
          <a:xfrm>
            <a:off x="2168875" y="5163305"/>
            <a:ext cx="650700" cy="650700"/>
          </a:xfrm>
          <a:prstGeom prst="rect">
            <a:avLst/>
          </a:prstGeom>
          <a:noFill/>
          <a:ln w="38100" cap="flat" cmpd="sng">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Shape 270"/>
          <p:cNvSpPr txBox="1">
            <a:spLocks noGrp="1"/>
          </p:cNvSpPr>
          <p:nvPr>
            <p:ph type="title"/>
          </p:nvPr>
        </p:nvSpPr>
        <p:spPr>
          <a:xfrm>
            <a:off x="812241" y="54816"/>
            <a:ext cx="10363200" cy="1143000"/>
          </a:xfrm>
          <a:prstGeom prst="rect">
            <a:avLst/>
          </a:prstGeom>
        </p:spPr>
        <p:txBody>
          <a:bodyPr lIns="117825" tIns="117825" rIns="117825" bIns="117825" anchor="ctr" anchorCtr="0">
            <a:noAutofit/>
          </a:bodyPr>
          <a:lstStyle/>
          <a:p>
            <a:pPr lvl="0" rtl="0">
              <a:spcBef>
                <a:spcPts val="0"/>
              </a:spcBef>
              <a:buNone/>
            </a:pPr>
            <a:r>
              <a:rPr lang="en-US" dirty="0">
                <a:solidFill>
                  <a:srgbClr val="9B37AA"/>
                </a:solidFill>
              </a:rPr>
              <a:t>Digital Signatures</a:t>
            </a:r>
          </a:p>
        </p:txBody>
      </p:sp>
      <p:pic>
        <p:nvPicPr>
          <p:cNvPr id="271" name="Shape 271"/>
          <p:cNvPicPr preferRelativeResize="0"/>
          <p:nvPr/>
        </p:nvPicPr>
        <p:blipFill>
          <a:blip r:embed="rId3">
            <a:alphaModFix/>
          </a:blip>
          <a:stretch>
            <a:fillRect/>
          </a:stretch>
        </p:blipFill>
        <p:spPr>
          <a:xfrm>
            <a:off x="857250" y="1181275"/>
            <a:ext cx="10477500" cy="5200650"/>
          </a:xfrm>
          <a:prstGeom prst="rect">
            <a:avLst/>
          </a:prstGeom>
          <a:noFill/>
          <a:ln>
            <a:noFill/>
          </a:ln>
        </p:spPr>
      </p:pic>
    </p:spTree>
  </p:cSld>
  <p:clrMapOvr>
    <a:masterClrMapping/>
  </p:clrMapOvr>
  <p:transition xmlns:p14="http://schemas.microsoft.com/office/powerpoint/2010/mai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p:nvPr/>
        </p:nvSpPr>
        <p:spPr>
          <a:xfrm>
            <a:off x="5937200" y="1866575"/>
            <a:ext cx="5758499" cy="3333899"/>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n-US" sz="3000" b="1">
                <a:solidFill>
                  <a:srgbClr val="4E75A8"/>
                </a:solidFill>
                <a:latin typeface="Gloria Hallelujah"/>
                <a:ea typeface="Gloria Hallelujah"/>
                <a:cs typeface="Gloria Hallelujah"/>
                <a:sym typeface="Gloria Hallelujah"/>
              </a:rPr>
              <a:t>Other services:</a:t>
            </a:r>
          </a:p>
          <a:p>
            <a:pPr lvl="0" rtl="0">
              <a:lnSpc>
                <a:spcPct val="115000"/>
              </a:lnSpc>
              <a:spcBef>
                <a:spcPts val="0"/>
              </a:spcBef>
              <a:buNone/>
            </a:pPr>
            <a:endParaRPr sz="3000" b="1">
              <a:solidFill>
                <a:srgbClr val="4E75A8"/>
              </a:solidFill>
              <a:latin typeface="Gloria Hallelujah"/>
              <a:ea typeface="Gloria Hallelujah"/>
              <a:cs typeface="Gloria Hallelujah"/>
              <a:sym typeface="Gloria Hallelujah"/>
            </a:endParaRPr>
          </a:p>
          <a:p>
            <a:pPr marL="457200" lvl="0" indent="-419100" rtl="0">
              <a:lnSpc>
                <a:spcPct val="115000"/>
              </a:lnSpc>
              <a:spcBef>
                <a:spcPts val="0"/>
              </a:spcBef>
              <a:buClr>
                <a:schemeClr val="dk1"/>
              </a:buClr>
              <a:buSzPct val="100000"/>
              <a:buFont typeface="Gloria Hallelujah"/>
              <a:buChar char="●"/>
            </a:pPr>
            <a:r>
              <a:rPr lang="en-US" sz="3000" b="1">
                <a:solidFill>
                  <a:srgbClr val="6B9462"/>
                </a:solidFill>
                <a:latin typeface="Gloria Hallelujah"/>
                <a:ea typeface="Gloria Hallelujah"/>
                <a:cs typeface="Gloria Hallelujah"/>
                <a:sym typeface="Gloria Hallelujah"/>
              </a:rPr>
              <a:t>Integrity checking:</a:t>
            </a:r>
            <a:r>
              <a:rPr lang="en-US" sz="3000">
                <a:solidFill>
                  <a:schemeClr val="dk1"/>
                </a:solidFill>
                <a:latin typeface="Gloria Hallelujah"/>
                <a:ea typeface="Gloria Hallelujah"/>
                <a:cs typeface="Gloria Hallelujah"/>
                <a:sym typeface="Gloria Hallelujah"/>
              </a:rPr>
              <a:t/>
            </a:r>
            <a:br>
              <a:rPr lang="en-US" sz="3000">
                <a:solidFill>
                  <a:schemeClr val="dk1"/>
                </a:solidFill>
                <a:latin typeface="Gloria Hallelujah"/>
                <a:ea typeface="Gloria Hallelujah"/>
                <a:cs typeface="Gloria Hallelujah"/>
                <a:sym typeface="Gloria Hallelujah"/>
              </a:rPr>
            </a:br>
            <a:r>
              <a:rPr lang="en-US" sz="3000">
                <a:solidFill>
                  <a:schemeClr val="dk1"/>
                </a:solidFill>
                <a:latin typeface="Gloria Hallelujah"/>
                <a:ea typeface="Gloria Hallelujah"/>
                <a:cs typeface="Gloria Hallelujah"/>
                <a:sym typeface="Gloria Hallelujah"/>
              </a:rPr>
              <a:t>	no tampering</a:t>
            </a:r>
          </a:p>
          <a:p>
            <a:pPr marL="457200" lvl="0" indent="-419100" rtl="0">
              <a:lnSpc>
                <a:spcPct val="115000"/>
              </a:lnSpc>
              <a:spcBef>
                <a:spcPts val="0"/>
              </a:spcBef>
              <a:buClr>
                <a:schemeClr val="dk1"/>
              </a:buClr>
              <a:buSzPct val="100000"/>
              <a:buFont typeface="Gloria Hallelujah"/>
              <a:buChar char="●"/>
            </a:pPr>
            <a:r>
              <a:rPr lang="en-US" sz="3000" b="1">
                <a:solidFill>
                  <a:srgbClr val="6B9462"/>
                </a:solidFill>
                <a:latin typeface="Gloria Hallelujah"/>
                <a:ea typeface="Gloria Hallelujah"/>
                <a:cs typeface="Gloria Hallelujah"/>
                <a:sym typeface="Gloria Hallelujah"/>
              </a:rPr>
              <a:t>Authenticity:</a:t>
            </a:r>
            <a:r>
              <a:rPr lang="en-US" sz="3000">
                <a:solidFill>
                  <a:schemeClr val="dk1"/>
                </a:solidFill>
                <a:latin typeface="Gloria Hallelujah"/>
                <a:ea typeface="Gloria Hallelujah"/>
                <a:cs typeface="Gloria Hallelujah"/>
                <a:sym typeface="Gloria Hallelujah"/>
              </a:rPr>
              <a:t> </a:t>
            </a:r>
            <a:br>
              <a:rPr lang="en-US" sz="3000">
                <a:solidFill>
                  <a:schemeClr val="dk1"/>
                </a:solidFill>
                <a:latin typeface="Gloria Hallelujah"/>
                <a:ea typeface="Gloria Hallelujah"/>
                <a:cs typeface="Gloria Hallelujah"/>
                <a:sym typeface="Gloria Hallelujah"/>
              </a:rPr>
            </a:br>
            <a:r>
              <a:rPr lang="en-US" sz="3000">
                <a:solidFill>
                  <a:schemeClr val="dk1"/>
                </a:solidFill>
                <a:latin typeface="Gloria Hallelujah"/>
                <a:ea typeface="Gloria Hallelujah"/>
                <a:cs typeface="Gloria Hallelujah"/>
                <a:sym typeface="Gloria Hallelujah"/>
              </a:rPr>
              <a:t>	verified authorship</a:t>
            </a:r>
          </a:p>
          <a:p>
            <a:pPr marL="457200" lvl="0" indent="-419100" rtl="0">
              <a:lnSpc>
                <a:spcPct val="115000"/>
              </a:lnSpc>
              <a:spcBef>
                <a:spcPts val="0"/>
              </a:spcBef>
              <a:buClr>
                <a:schemeClr val="dk1"/>
              </a:buClr>
              <a:buSzPct val="100000"/>
              <a:buFont typeface="Gloria Hallelujah"/>
              <a:buChar char="●"/>
            </a:pPr>
            <a:r>
              <a:rPr lang="en-US" sz="3000" b="1">
                <a:solidFill>
                  <a:srgbClr val="6B9462"/>
                </a:solidFill>
                <a:latin typeface="Gloria Hallelujah"/>
                <a:ea typeface="Gloria Hallelujah"/>
                <a:cs typeface="Gloria Hallelujah"/>
                <a:sym typeface="Gloria Hallelujah"/>
              </a:rPr>
              <a:t>Authentication:</a:t>
            </a:r>
            <a:r>
              <a:rPr lang="en-US" sz="3000">
                <a:solidFill>
                  <a:schemeClr val="dk1"/>
                </a:solidFill>
                <a:latin typeface="Gloria Hallelujah"/>
                <a:ea typeface="Gloria Hallelujah"/>
                <a:cs typeface="Gloria Hallelujah"/>
                <a:sym typeface="Gloria Hallelujah"/>
              </a:rPr>
              <a:t/>
            </a:r>
            <a:br>
              <a:rPr lang="en-US" sz="3000">
                <a:solidFill>
                  <a:schemeClr val="dk1"/>
                </a:solidFill>
                <a:latin typeface="Gloria Hallelujah"/>
                <a:ea typeface="Gloria Hallelujah"/>
                <a:cs typeface="Gloria Hallelujah"/>
                <a:sym typeface="Gloria Hallelujah"/>
              </a:rPr>
            </a:br>
            <a:r>
              <a:rPr lang="en-US" sz="3000">
                <a:solidFill>
                  <a:schemeClr val="dk1"/>
                </a:solidFill>
                <a:latin typeface="Gloria Hallelujah"/>
                <a:ea typeface="Gloria Hallelujah"/>
                <a:cs typeface="Gloria Hallelujah"/>
                <a:sym typeface="Gloria Hallelujah"/>
              </a:rPr>
              <a:t>	not an imposter</a:t>
            </a:r>
          </a:p>
        </p:txBody>
      </p:sp>
      <p:sp>
        <p:nvSpPr>
          <p:cNvPr id="34" name="Shape 34"/>
          <p:cNvSpPr txBox="1">
            <a:spLocks noGrp="1"/>
          </p:cNvSpPr>
          <p:nvPr>
            <p:ph type="title"/>
          </p:nvPr>
        </p:nvSpPr>
        <p:spPr>
          <a:xfrm>
            <a:off x="812241" y="135024"/>
            <a:ext cx="10363200" cy="1143000"/>
          </a:xfrm>
          <a:prstGeom prst="rect">
            <a:avLst/>
          </a:prstGeom>
        </p:spPr>
        <p:txBody>
          <a:bodyPr lIns="117825" tIns="117825" rIns="117825" bIns="117825" anchor="ctr" anchorCtr="0">
            <a:noAutofit/>
          </a:bodyPr>
          <a:lstStyle/>
          <a:p>
            <a:pPr lvl="0" rtl="0">
              <a:spcBef>
                <a:spcPts val="0"/>
              </a:spcBef>
              <a:buNone/>
            </a:pPr>
            <a:r>
              <a:rPr lang="en-US" dirty="0">
                <a:solidFill>
                  <a:srgbClr val="9B37AA"/>
                </a:solidFill>
              </a:rPr>
              <a:t>Encryption/Decryption</a:t>
            </a:r>
          </a:p>
        </p:txBody>
      </p:sp>
      <p:pic>
        <p:nvPicPr>
          <p:cNvPr id="35" name="Shape 35"/>
          <p:cNvPicPr preferRelativeResize="0"/>
          <p:nvPr/>
        </p:nvPicPr>
        <p:blipFill>
          <a:blip r:embed="rId3">
            <a:alphaModFix/>
          </a:blip>
          <a:stretch>
            <a:fillRect/>
          </a:stretch>
        </p:blipFill>
        <p:spPr>
          <a:xfrm>
            <a:off x="1179412" y="1681250"/>
            <a:ext cx="3590925" cy="3924300"/>
          </a:xfrm>
          <a:prstGeom prst="rect">
            <a:avLst/>
          </a:prstGeom>
          <a:noFill/>
          <a:ln>
            <a:noFill/>
          </a:ln>
        </p:spPr>
      </p:pic>
    </p:spTree>
  </p:cSld>
  <p:clrMapOvr>
    <a:masterClrMapping/>
  </p:clrMapOvr>
  <p:transition xmlns:p14="http://schemas.microsoft.com/office/powerpoint/2010/main" spd="slow">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txBox="1">
            <a:spLocks noGrp="1"/>
          </p:cNvSpPr>
          <p:nvPr>
            <p:ph type="title"/>
          </p:nvPr>
        </p:nvSpPr>
        <p:spPr>
          <a:xfrm>
            <a:off x="812241" y="94920"/>
            <a:ext cx="10363200" cy="1143000"/>
          </a:xfrm>
          <a:prstGeom prst="rect">
            <a:avLst/>
          </a:prstGeom>
        </p:spPr>
        <p:txBody>
          <a:bodyPr lIns="117825" tIns="117825" rIns="117825" bIns="117825" anchor="ctr" anchorCtr="0">
            <a:noAutofit/>
          </a:bodyPr>
          <a:lstStyle/>
          <a:p>
            <a:pPr lvl="0" rtl="0">
              <a:spcBef>
                <a:spcPts val="0"/>
              </a:spcBef>
              <a:buNone/>
            </a:pPr>
            <a:r>
              <a:rPr lang="en-US" dirty="0">
                <a:solidFill>
                  <a:srgbClr val="9B37AA"/>
                </a:solidFill>
              </a:rPr>
              <a:t>Digital Signatures</a:t>
            </a:r>
          </a:p>
        </p:txBody>
      </p:sp>
      <p:pic>
        <p:nvPicPr>
          <p:cNvPr id="278" name="Shape 278"/>
          <p:cNvPicPr preferRelativeResize="0"/>
          <p:nvPr/>
        </p:nvPicPr>
        <p:blipFill>
          <a:blip r:embed="rId3">
            <a:alphaModFix/>
          </a:blip>
          <a:stretch>
            <a:fillRect/>
          </a:stretch>
        </p:blipFill>
        <p:spPr>
          <a:xfrm>
            <a:off x="1181100" y="1429653"/>
            <a:ext cx="9829800" cy="5095875"/>
          </a:xfrm>
          <a:prstGeom prst="rect">
            <a:avLst/>
          </a:prstGeom>
          <a:noFill/>
          <a:ln>
            <a:noFill/>
          </a:ln>
        </p:spPr>
      </p:pic>
    </p:spTree>
  </p:cSld>
  <p:clrMapOvr>
    <a:masterClrMapping/>
  </p:clrMapOvr>
  <p:transition xmlns:p14="http://schemas.microsoft.com/office/powerpoint/2010/mai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Digital Envelopes</a:t>
            </a:r>
          </a:p>
        </p:txBody>
      </p:sp>
      <p:sp>
        <p:nvSpPr>
          <p:cNvPr id="285" name="Shape 285"/>
          <p:cNvSpPr txBox="1">
            <a:spLocks noGrp="1"/>
          </p:cNvSpPr>
          <p:nvPr>
            <p:ph type="body" idx="1"/>
          </p:nvPr>
        </p:nvSpPr>
        <p:spPr>
          <a:xfrm>
            <a:off x="5875446" y="1371600"/>
            <a:ext cx="5688300" cy="4904699"/>
          </a:xfrm>
          <a:prstGeom prst="rect">
            <a:avLst/>
          </a:prstGeom>
        </p:spPr>
        <p:txBody>
          <a:bodyPr lIns="117825" tIns="117825" rIns="117825" bIns="117825" anchor="t" anchorCtr="0">
            <a:noAutofit/>
          </a:bodyPr>
          <a:lstStyle/>
          <a:p>
            <a:pPr marL="342900" lvl="0" indent="-205740" rtl="0">
              <a:lnSpc>
                <a:spcPct val="100000"/>
              </a:lnSpc>
              <a:spcBef>
                <a:spcPts val="0"/>
              </a:spcBef>
              <a:buClr>
                <a:schemeClr val="dk1"/>
              </a:buClr>
              <a:buSzPct val="100000"/>
              <a:buFont typeface="Gloria Hallelujah"/>
            </a:pPr>
            <a:r>
              <a:rPr lang="en-US" sz="3000">
                <a:solidFill>
                  <a:schemeClr val="dk1"/>
                </a:solidFill>
              </a:rPr>
              <a:t>Protects a message </a:t>
            </a:r>
            <a:r>
              <a:rPr lang="en-US" sz="3000" b="1">
                <a:solidFill>
                  <a:srgbClr val="6B9462"/>
                </a:solidFill>
              </a:rPr>
              <a:t>without needing </a:t>
            </a:r>
            <a:r>
              <a:rPr lang="en-US" sz="3000">
                <a:solidFill>
                  <a:schemeClr val="dk1"/>
                </a:solidFill>
              </a:rPr>
              <a:t>to first arrange for sender and receiver to have the same secret key </a:t>
            </a:r>
          </a:p>
          <a:p>
            <a:pPr marL="342900" lvl="0" indent="-205740" rtl="0">
              <a:lnSpc>
                <a:spcPct val="100000"/>
              </a:lnSpc>
              <a:spcBef>
                <a:spcPts val="2000"/>
              </a:spcBef>
              <a:buClr>
                <a:schemeClr val="dk1"/>
              </a:buClr>
              <a:buSzPct val="100000"/>
              <a:buFont typeface="Gloria Hallelujah"/>
            </a:pPr>
            <a:r>
              <a:rPr lang="en-US" sz="3000">
                <a:solidFill>
                  <a:schemeClr val="dk1"/>
                </a:solidFill>
              </a:rPr>
              <a:t>Equates to the same thing as a </a:t>
            </a:r>
            <a:r>
              <a:rPr lang="en-US" sz="3000" b="1">
                <a:solidFill>
                  <a:srgbClr val="6B9462"/>
                </a:solidFill>
              </a:rPr>
              <a:t>sealed envelope containing an unsigned letter</a:t>
            </a:r>
          </a:p>
          <a:p>
            <a:pPr marL="0" lvl="0" indent="0" rtl="0">
              <a:lnSpc>
                <a:spcPct val="100000"/>
              </a:lnSpc>
              <a:spcBef>
                <a:spcPts val="0"/>
              </a:spcBef>
              <a:buClr>
                <a:schemeClr val="dk1"/>
              </a:buClr>
              <a:buFont typeface="Arial"/>
              <a:buNone/>
            </a:pPr>
            <a:endParaRPr sz="3000">
              <a:solidFill>
                <a:schemeClr val="dk1"/>
              </a:solidFill>
            </a:endParaRPr>
          </a:p>
          <a:p>
            <a:pPr lvl="0" rtl="0">
              <a:spcBef>
                <a:spcPts val="0"/>
              </a:spcBef>
              <a:buNone/>
            </a:pPr>
            <a:endParaRPr sz="3000"/>
          </a:p>
        </p:txBody>
      </p:sp>
      <p:pic>
        <p:nvPicPr>
          <p:cNvPr id="286" name="Shape 286"/>
          <p:cNvPicPr preferRelativeResize="0"/>
          <p:nvPr/>
        </p:nvPicPr>
        <p:blipFill>
          <a:blip r:embed="rId3">
            <a:alphaModFix/>
          </a:blip>
          <a:stretch>
            <a:fillRect/>
          </a:stretch>
        </p:blipFill>
        <p:spPr>
          <a:xfrm>
            <a:off x="938000" y="1886433"/>
            <a:ext cx="4543849" cy="3085125"/>
          </a:xfrm>
          <a:prstGeom prst="rect">
            <a:avLst/>
          </a:prstGeom>
          <a:noFill/>
          <a:ln>
            <a:noFill/>
          </a:ln>
        </p:spPr>
      </p:pic>
    </p:spTree>
  </p:cSld>
  <p:clrMapOvr>
    <a:masterClrMapping/>
  </p:clrMapOvr>
  <p:transition xmlns:p14="http://schemas.microsoft.com/office/powerpoint/2010/mai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Digital Envelopes</a:t>
            </a:r>
          </a:p>
        </p:txBody>
      </p:sp>
      <p:pic>
        <p:nvPicPr>
          <p:cNvPr id="293" name="Shape 293"/>
          <p:cNvPicPr preferRelativeResize="0"/>
          <p:nvPr/>
        </p:nvPicPr>
        <p:blipFill>
          <a:blip r:embed="rId3">
            <a:alphaModFix/>
          </a:blip>
          <a:stretch>
            <a:fillRect/>
          </a:stretch>
        </p:blipFill>
        <p:spPr>
          <a:xfrm>
            <a:off x="700087" y="1709737"/>
            <a:ext cx="10791825" cy="3438525"/>
          </a:xfrm>
          <a:prstGeom prst="rect">
            <a:avLst/>
          </a:prstGeom>
          <a:noFill/>
          <a:ln>
            <a:noFill/>
          </a:ln>
        </p:spPr>
      </p:pic>
    </p:spTree>
  </p:cSld>
  <p:clrMapOvr>
    <a:masterClrMapping/>
  </p:clrMapOvr>
  <p:transition xmlns:p14="http://schemas.microsoft.com/office/powerpoint/2010/mai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Digital Envelopes</a:t>
            </a:r>
          </a:p>
        </p:txBody>
      </p:sp>
      <p:pic>
        <p:nvPicPr>
          <p:cNvPr id="300" name="Shape 300"/>
          <p:cNvPicPr preferRelativeResize="0"/>
          <p:nvPr/>
        </p:nvPicPr>
        <p:blipFill>
          <a:blip r:embed="rId3">
            <a:alphaModFix/>
          </a:blip>
          <a:stretch>
            <a:fillRect/>
          </a:stretch>
        </p:blipFill>
        <p:spPr>
          <a:xfrm>
            <a:off x="895350" y="1728787"/>
            <a:ext cx="10401300" cy="3400425"/>
          </a:xfrm>
          <a:prstGeom prst="rect">
            <a:avLst/>
          </a:prstGeom>
          <a:noFill/>
          <a:ln>
            <a:noFill/>
          </a:ln>
        </p:spPr>
      </p:pic>
    </p:spTree>
  </p:cSld>
  <p:clrMapOvr>
    <a:masterClrMapping/>
  </p:clrMapOvr>
  <p:transition xmlns:p14="http://schemas.microsoft.com/office/powerpoint/2010/main" spd="slow">
    <p:cut/>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5"/>
        <p:cNvGrpSpPr/>
        <p:nvPr/>
      </p:nvGrpSpPr>
      <p:grpSpPr>
        <a:xfrm>
          <a:off x="0" y="0"/>
          <a:ext cx="0" cy="0"/>
          <a:chOff x="0" y="0"/>
          <a:chExt cx="0" cy="0"/>
        </a:xfrm>
      </p:grpSpPr>
      <p:sp>
        <p:nvSpPr>
          <p:cNvPr id="306" name="Shape 306"/>
          <p:cNvSpPr txBox="1">
            <a:spLocks noGrp="1"/>
          </p:cNvSpPr>
          <p:nvPr>
            <p:ph type="title"/>
          </p:nvPr>
        </p:nvSpPr>
        <p:spPr>
          <a:xfrm>
            <a:off x="2473666" y="349250"/>
            <a:ext cx="10363200" cy="1143000"/>
          </a:xfrm>
          <a:prstGeom prst="rect">
            <a:avLst/>
          </a:prstGeom>
        </p:spPr>
        <p:txBody>
          <a:bodyPr lIns="117825" tIns="117825" rIns="117825" bIns="117825" anchor="ctr" anchorCtr="0">
            <a:noAutofit/>
          </a:bodyPr>
          <a:lstStyle/>
          <a:p>
            <a:pPr lvl="0" algn="l" rtl="0">
              <a:spcBef>
                <a:spcPts val="0"/>
              </a:spcBef>
              <a:buNone/>
            </a:pPr>
            <a:r>
              <a:rPr lang="en-US">
                <a:solidFill>
                  <a:srgbClr val="9B37AA"/>
                </a:solidFill>
              </a:rPr>
              <a:t>Encryption Quiz</a:t>
            </a:r>
          </a:p>
        </p:txBody>
      </p:sp>
      <p:sp>
        <p:nvSpPr>
          <p:cNvPr id="307" name="Shape 307"/>
          <p:cNvSpPr txBox="1">
            <a:spLocks noGrp="1"/>
          </p:cNvSpPr>
          <p:nvPr>
            <p:ph type="body" idx="1"/>
          </p:nvPr>
        </p:nvSpPr>
        <p:spPr>
          <a:xfrm>
            <a:off x="1959750" y="2421650"/>
            <a:ext cx="10268099" cy="4196400"/>
          </a:xfrm>
          <a:prstGeom prst="rect">
            <a:avLst/>
          </a:prstGeom>
        </p:spPr>
        <p:txBody>
          <a:bodyPr lIns="117825" tIns="117825" rIns="117825" bIns="117825" anchor="t" anchorCtr="0">
            <a:noAutofit/>
          </a:bodyPr>
          <a:lstStyle/>
          <a:p>
            <a:pPr marL="0" lvl="0" indent="0" rtl="0">
              <a:lnSpc>
                <a:spcPct val="100000"/>
              </a:lnSpc>
              <a:spcBef>
                <a:spcPts val="480"/>
              </a:spcBef>
              <a:buNone/>
            </a:pPr>
            <a:r>
              <a:rPr lang="en-US" sz="2800" dirty="0">
                <a:solidFill>
                  <a:schemeClr val="dk1"/>
                </a:solidFill>
              </a:rPr>
              <a:t>Symmetric encryption can only be used to provide confidentiality</a:t>
            </a:r>
          </a:p>
          <a:p>
            <a:pPr marL="0" lvl="0" indent="0" rtl="0">
              <a:lnSpc>
                <a:spcPct val="100000"/>
              </a:lnSpc>
              <a:spcBef>
                <a:spcPts val="480"/>
              </a:spcBef>
              <a:buNone/>
            </a:pPr>
            <a:r>
              <a:rPr lang="en-US" sz="2800" dirty="0">
                <a:solidFill>
                  <a:schemeClr val="dk1"/>
                </a:solidFill>
              </a:rPr>
              <a:t>Public-key encryption can be used to create digital signatures </a:t>
            </a:r>
          </a:p>
          <a:p>
            <a:pPr marL="0" lvl="0" indent="0" rtl="0">
              <a:lnSpc>
                <a:spcPct val="100000"/>
              </a:lnSpc>
              <a:spcBef>
                <a:spcPts val="480"/>
              </a:spcBef>
              <a:buNone/>
            </a:pPr>
            <a:r>
              <a:rPr lang="en-US" sz="2800" dirty="0">
                <a:solidFill>
                  <a:schemeClr val="dk1"/>
                </a:solidFill>
              </a:rPr>
              <a:t>Cryptanalytic attacks try every possible key on a piece of </a:t>
            </a:r>
            <a:r>
              <a:rPr lang="en-US" sz="2800" dirty="0" err="1">
                <a:solidFill>
                  <a:schemeClr val="dk1"/>
                </a:solidFill>
              </a:rPr>
              <a:t>ciphertext</a:t>
            </a:r>
            <a:r>
              <a:rPr lang="en-US" sz="2800" dirty="0">
                <a:solidFill>
                  <a:schemeClr val="dk1"/>
                </a:solidFill>
              </a:rPr>
              <a:t> until an intelligible translation into plaintext is obtained</a:t>
            </a:r>
          </a:p>
          <a:p>
            <a:pPr marL="0" lvl="0" indent="0" rtl="0">
              <a:lnSpc>
                <a:spcPct val="100000"/>
              </a:lnSpc>
              <a:spcBef>
                <a:spcPts val="480"/>
              </a:spcBef>
              <a:buNone/>
            </a:pPr>
            <a:r>
              <a:rPr lang="en-US" sz="2800" dirty="0">
                <a:solidFill>
                  <a:schemeClr val="dk1"/>
                </a:solidFill>
              </a:rPr>
              <a:t>The secret key is input to the encryption algorithm</a:t>
            </a:r>
          </a:p>
        </p:txBody>
      </p:sp>
      <p:pic>
        <p:nvPicPr>
          <p:cNvPr id="308" name="Shape 308"/>
          <p:cNvPicPr preferRelativeResize="0"/>
          <p:nvPr/>
        </p:nvPicPr>
        <p:blipFill>
          <a:blip r:embed="rId3">
            <a:alphaModFix/>
          </a:blip>
          <a:stretch>
            <a:fillRect/>
          </a:stretch>
        </p:blipFill>
        <p:spPr>
          <a:xfrm>
            <a:off x="584621" y="349246"/>
            <a:ext cx="1617449" cy="1785496"/>
          </a:xfrm>
          <a:prstGeom prst="rect">
            <a:avLst/>
          </a:prstGeom>
          <a:noFill/>
          <a:ln>
            <a:noFill/>
          </a:ln>
        </p:spPr>
      </p:pic>
      <p:sp>
        <p:nvSpPr>
          <p:cNvPr id="309" name="Shape 309"/>
          <p:cNvSpPr txBox="1"/>
          <p:nvPr/>
        </p:nvSpPr>
        <p:spPr>
          <a:xfrm>
            <a:off x="2488771" y="736104"/>
            <a:ext cx="9527099" cy="1785600"/>
          </a:xfrm>
          <a:prstGeom prst="rect">
            <a:avLst/>
          </a:prstGeom>
          <a:noFill/>
          <a:ln>
            <a:noFill/>
          </a:ln>
        </p:spPr>
        <p:txBody>
          <a:bodyPr lIns="91425" tIns="91425" rIns="91425" bIns="91425" anchor="ctr" anchorCtr="0">
            <a:noAutofit/>
          </a:bodyPr>
          <a:lstStyle/>
          <a:p>
            <a:pPr lvl="0" rtl="0">
              <a:spcBef>
                <a:spcPts val="0"/>
              </a:spcBef>
              <a:buClr>
                <a:schemeClr val="dk1"/>
              </a:buClr>
              <a:buFont typeface="Arial"/>
              <a:buNone/>
            </a:pPr>
            <a:endParaRPr sz="3000" dirty="0">
              <a:solidFill>
                <a:schemeClr val="dk1"/>
              </a:solidFill>
              <a:latin typeface="Gloria Hallelujah"/>
              <a:ea typeface="Gloria Hallelujah"/>
              <a:cs typeface="Gloria Hallelujah"/>
              <a:sym typeface="Gloria Hallelujah"/>
            </a:endParaRPr>
          </a:p>
          <a:p>
            <a:pPr lvl="0" rtl="0">
              <a:spcBef>
                <a:spcPts val="0"/>
              </a:spcBef>
              <a:buNone/>
            </a:pPr>
            <a:r>
              <a:rPr lang="en-US" sz="3000" dirty="0">
                <a:solidFill>
                  <a:schemeClr val="dk1"/>
                </a:solidFill>
                <a:latin typeface="Gloria Hallelujah"/>
                <a:ea typeface="Gloria Hallelujah"/>
                <a:cs typeface="Gloria Hallelujah"/>
                <a:sym typeface="Gloria Hallelujah"/>
              </a:rPr>
              <a:t>Mark each of the statements either </a:t>
            </a:r>
            <a:r>
              <a:rPr lang="en-US" sz="3000" b="1" dirty="0">
                <a:solidFill>
                  <a:srgbClr val="4E75A8"/>
                </a:solidFill>
                <a:latin typeface="Gloria Hallelujah"/>
                <a:ea typeface="Gloria Hallelujah"/>
                <a:cs typeface="Gloria Hallelujah"/>
                <a:sym typeface="Gloria Hallelujah"/>
              </a:rPr>
              <a:t>T for True or F for False</a:t>
            </a:r>
            <a:r>
              <a:rPr lang="en-US" sz="3000" dirty="0">
                <a:solidFill>
                  <a:schemeClr val="dk1"/>
                </a:solidFill>
                <a:latin typeface="Gloria Hallelujah"/>
                <a:ea typeface="Gloria Hallelujah"/>
                <a:cs typeface="Gloria Hallelujah"/>
                <a:sym typeface="Gloria Hallelujah"/>
              </a:rPr>
              <a:t>:</a:t>
            </a:r>
          </a:p>
        </p:txBody>
      </p:sp>
      <p:sp>
        <p:nvSpPr>
          <p:cNvPr id="310" name="Shape 310"/>
          <p:cNvSpPr/>
          <p:nvPr/>
        </p:nvSpPr>
        <p:spPr>
          <a:xfrm>
            <a:off x="1068000" y="2539704"/>
            <a:ext cx="650700" cy="650700"/>
          </a:xfrm>
          <a:prstGeom prst="rect">
            <a:avLst/>
          </a:prstGeom>
          <a:noFill/>
          <a:ln w="38100" cap="flat" cmpd="sng">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11" name="Shape 311"/>
          <p:cNvSpPr/>
          <p:nvPr/>
        </p:nvSpPr>
        <p:spPr>
          <a:xfrm>
            <a:off x="1068000" y="3379409"/>
            <a:ext cx="650700" cy="650700"/>
          </a:xfrm>
          <a:prstGeom prst="rect">
            <a:avLst/>
          </a:prstGeom>
          <a:noFill/>
          <a:ln w="38100" cap="flat" cmpd="sng">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12" name="Shape 312"/>
          <p:cNvSpPr/>
          <p:nvPr/>
        </p:nvSpPr>
        <p:spPr>
          <a:xfrm>
            <a:off x="1068000" y="4189469"/>
            <a:ext cx="650700" cy="650700"/>
          </a:xfrm>
          <a:prstGeom prst="rect">
            <a:avLst/>
          </a:prstGeom>
          <a:noFill/>
          <a:ln w="38100" cap="flat" cmpd="sng">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13" name="Shape 313"/>
          <p:cNvSpPr/>
          <p:nvPr/>
        </p:nvSpPr>
        <p:spPr>
          <a:xfrm>
            <a:off x="1068000" y="5168374"/>
            <a:ext cx="650700" cy="650700"/>
          </a:xfrm>
          <a:prstGeom prst="rect">
            <a:avLst/>
          </a:prstGeom>
          <a:noFill/>
          <a:ln w="38100" cap="flat" cmpd="sng">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Shape 319"/>
          <p:cNvSpPr txBox="1">
            <a:spLocks noGrp="1"/>
          </p:cNvSpPr>
          <p:nvPr>
            <p:ph type="title"/>
          </p:nvPr>
        </p:nvSpPr>
        <p:spPr>
          <a:xfrm>
            <a:off x="944883" y="663066"/>
            <a:ext cx="10363200" cy="1143000"/>
          </a:xfrm>
          <a:prstGeom prst="rect">
            <a:avLst/>
          </a:prstGeom>
        </p:spPr>
        <p:txBody>
          <a:bodyPr lIns="117825" tIns="117825" rIns="117825" bIns="117825" anchor="ctr" anchorCtr="0">
            <a:noAutofit/>
          </a:bodyPr>
          <a:lstStyle/>
          <a:p>
            <a:pPr lvl="0" algn="l" rtl="0">
              <a:spcBef>
                <a:spcPts val="0"/>
              </a:spcBef>
              <a:buNone/>
            </a:pPr>
            <a:r>
              <a:rPr lang="en-US" sz="4800">
                <a:latin typeface="Questrial"/>
                <a:ea typeface="Questrial"/>
                <a:cs typeface="Questrial"/>
                <a:sym typeface="Questrial"/>
              </a:rPr>
              <a:t>Intro to Cryptography</a:t>
            </a:r>
          </a:p>
        </p:txBody>
      </p:sp>
      <p:sp>
        <p:nvSpPr>
          <p:cNvPr id="320" name="Shape 320"/>
          <p:cNvSpPr txBox="1"/>
          <p:nvPr/>
        </p:nvSpPr>
        <p:spPr>
          <a:xfrm>
            <a:off x="883908" y="861058"/>
            <a:ext cx="6616499" cy="2000100"/>
          </a:xfrm>
          <a:prstGeom prst="rect">
            <a:avLst/>
          </a:prstGeom>
          <a:noFill/>
          <a:ln>
            <a:noFill/>
          </a:ln>
        </p:spPr>
        <p:txBody>
          <a:bodyPr lIns="60950" tIns="60950" rIns="60950" bIns="60950" anchor="ctr" anchorCtr="0">
            <a:noAutofit/>
          </a:bodyPr>
          <a:lstStyle/>
          <a:p>
            <a:pPr lvl="0" rtl="0">
              <a:lnSpc>
                <a:spcPct val="150000"/>
              </a:lnSpc>
              <a:spcBef>
                <a:spcPts val="0"/>
              </a:spcBef>
              <a:buNone/>
            </a:pPr>
            <a:r>
              <a:rPr lang="en-US" sz="4000" b="1" dirty="0">
                <a:solidFill>
                  <a:schemeClr val="dk1"/>
                </a:solidFill>
                <a:latin typeface="Questrial"/>
                <a:ea typeface="Questrial"/>
                <a:cs typeface="Questrial"/>
                <a:sym typeface="Questrial"/>
              </a:rPr>
              <a:t> Lesson Summary</a:t>
            </a:r>
          </a:p>
        </p:txBody>
      </p:sp>
      <p:sp>
        <p:nvSpPr>
          <p:cNvPr id="321" name="Shape 321"/>
          <p:cNvSpPr txBox="1">
            <a:spLocks noGrp="1"/>
          </p:cNvSpPr>
          <p:nvPr>
            <p:ph type="body" idx="1"/>
          </p:nvPr>
        </p:nvSpPr>
        <p:spPr>
          <a:xfrm>
            <a:off x="810100" y="2850162"/>
            <a:ext cx="10124100" cy="3553312"/>
          </a:xfrm>
          <a:prstGeom prst="rect">
            <a:avLst/>
          </a:prstGeom>
        </p:spPr>
        <p:txBody>
          <a:bodyPr lIns="117825" tIns="117825" rIns="117825" bIns="117825" anchor="t" anchorCtr="0">
            <a:noAutofit/>
          </a:bodyPr>
          <a:lstStyle/>
          <a:p>
            <a:pPr marL="457200" lvl="0" indent="-228600" rtl="0">
              <a:lnSpc>
                <a:spcPct val="100000"/>
              </a:lnSpc>
              <a:spcBef>
                <a:spcPts val="0"/>
              </a:spcBef>
              <a:buClr>
                <a:srgbClr val="6B9462"/>
              </a:buClr>
              <a:buSzPct val="100000"/>
              <a:buFont typeface="Questrial"/>
            </a:pPr>
            <a:r>
              <a:rPr lang="en-US" sz="2400" b="1" dirty="0">
                <a:solidFill>
                  <a:srgbClr val="6B9462"/>
                </a:solidFill>
                <a:latin typeface="Questrial"/>
                <a:ea typeface="Questrial"/>
                <a:cs typeface="Questrial"/>
                <a:sym typeface="Questrial"/>
              </a:rPr>
              <a:t>Encryption schemes and attacks on encryption have been around for thousands of years.</a:t>
            </a:r>
          </a:p>
          <a:p>
            <a:pPr marL="457200" lvl="0" indent="-228600" rtl="0">
              <a:lnSpc>
                <a:spcPct val="100000"/>
              </a:lnSpc>
              <a:spcBef>
                <a:spcPts val="0"/>
              </a:spcBef>
              <a:buClr>
                <a:srgbClr val="6B9462"/>
              </a:buClr>
              <a:buSzPct val="100000"/>
              <a:buFont typeface="Questrial"/>
            </a:pPr>
            <a:r>
              <a:rPr lang="en-US" sz="2400" b="1" dirty="0">
                <a:solidFill>
                  <a:srgbClr val="6B9462"/>
                </a:solidFill>
                <a:latin typeface="Questrial"/>
                <a:ea typeface="Questrial"/>
                <a:cs typeface="Questrial"/>
                <a:sym typeface="Questrial"/>
              </a:rPr>
              <a:t>Hash: no key, no encryption</a:t>
            </a:r>
          </a:p>
          <a:p>
            <a:pPr marL="457200" lvl="0" indent="-228600" rtl="0">
              <a:lnSpc>
                <a:spcPct val="100000"/>
              </a:lnSpc>
              <a:spcBef>
                <a:spcPts val="0"/>
              </a:spcBef>
              <a:buClr>
                <a:srgbClr val="6B9462"/>
              </a:buClr>
              <a:buSzPct val="100000"/>
              <a:buFont typeface="Questrial"/>
            </a:pPr>
            <a:r>
              <a:rPr lang="en-US" sz="2400" b="1" dirty="0">
                <a:solidFill>
                  <a:srgbClr val="6B9462"/>
                </a:solidFill>
                <a:latin typeface="Questrial"/>
                <a:ea typeface="Questrial"/>
                <a:cs typeface="Questrial"/>
                <a:sym typeface="Questrial"/>
              </a:rPr>
              <a:t>Secret key cryptography: same key for encryption and decryption</a:t>
            </a:r>
          </a:p>
          <a:p>
            <a:pPr marL="457200" lvl="0" indent="-228600" rtl="0">
              <a:lnSpc>
                <a:spcPct val="100000"/>
              </a:lnSpc>
              <a:spcBef>
                <a:spcPts val="0"/>
              </a:spcBef>
              <a:buClr>
                <a:srgbClr val="6B9462"/>
              </a:buClr>
              <a:buSzPct val="100000"/>
              <a:buFont typeface="Questrial"/>
            </a:pPr>
            <a:r>
              <a:rPr lang="en-US" sz="2400" b="1" dirty="0">
                <a:solidFill>
                  <a:srgbClr val="6B9462"/>
                </a:solidFill>
                <a:latin typeface="Questrial"/>
                <a:ea typeface="Questrial"/>
                <a:cs typeface="Questrial"/>
                <a:sym typeface="Questrial"/>
              </a:rPr>
              <a:t>Public key cryptography: public key for encryption and signature verification and private key for decryption and </a:t>
            </a:r>
            <a:r>
              <a:rPr lang="en-US" sz="2400" b="1" dirty="0" err="1">
                <a:solidFill>
                  <a:srgbClr val="6B9462"/>
                </a:solidFill>
                <a:latin typeface="Questrial"/>
                <a:ea typeface="Questrial"/>
                <a:cs typeface="Questrial"/>
                <a:sym typeface="Questrial"/>
              </a:rPr>
              <a:t>signins</a:t>
            </a:r>
            <a:endParaRPr lang="en-US" sz="2400" b="1" dirty="0">
              <a:solidFill>
                <a:srgbClr val="6B9462"/>
              </a:solidFill>
              <a:latin typeface="Questrial"/>
              <a:ea typeface="Questrial"/>
              <a:cs typeface="Questrial"/>
              <a:sym typeface="Questrial"/>
            </a:endParaRPr>
          </a:p>
          <a:p>
            <a:pPr marL="0" lvl="0" indent="0" rtl="0">
              <a:lnSpc>
                <a:spcPct val="100000"/>
              </a:lnSpc>
              <a:spcBef>
                <a:spcPts val="0"/>
              </a:spcBef>
              <a:spcAft>
                <a:spcPts val="1200"/>
              </a:spcAft>
              <a:buNone/>
            </a:pPr>
            <a:endParaRPr sz="2400" dirty="0">
              <a:solidFill>
                <a:schemeClr val="dk1"/>
              </a:solidFill>
              <a:latin typeface="Questrial"/>
              <a:ea typeface="Questrial"/>
              <a:cs typeface="Questrial"/>
              <a:sym typeface="Questrial"/>
            </a:endParaRPr>
          </a:p>
        </p:txBody>
      </p:sp>
      <p:cxnSp>
        <p:nvCxnSpPr>
          <p:cNvPr id="322" name="Shape 322"/>
          <p:cNvCxnSpPr/>
          <p:nvPr/>
        </p:nvCxnSpPr>
        <p:spPr>
          <a:xfrm>
            <a:off x="864250" y="2366375"/>
            <a:ext cx="10124100" cy="0"/>
          </a:xfrm>
          <a:prstGeom prst="straightConnector1">
            <a:avLst/>
          </a:prstGeom>
          <a:noFill/>
          <a:ln w="38100" cap="flat" cmpd="sng">
            <a:solidFill>
              <a:srgbClr val="000000"/>
            </a:solidFill>
            <a:prstDash val="solid"/>
            <a:round/>
            <a:headEnd type="none" w="lg" len="lg"/>
            <a:tailEnd type="none" w="lg" len="lg"/>
          </a:ln>
        </p:spPr>
      </p:cxnSp>
      <p:cxnSp>
        <p:nvCxnSpPr>
          <p:cNvPr id="323" name="Shape 323"/>
          <p:cNvCxnSpPr/>
          <p:nvPr/>
        </p:nvCxnSpPr>
        <p:spPr>
          <a:xfrm>
            <a:off x="883900" y="5790550"/>
            <a:ext cx="10124100" cy="0"/>
          </a:xfrm>
          <a:prstGeom prst="straightConnector1">
            <a:avLst/>
          </a:prstGeom>
          <a:noFill/>
          <a:ln w="38100" cap="flat" cmpd="sng">
            <a:solidFill>
              <a:srgbClr val="000000"/>
            </a:solidFill>
            <a:prstDash val="solid"/>
            <a:round/>
            <a:headEnd type="none" w="lg" len="lg"/>
            <a:tailEnd type="none" w="lg" len="lg"/>
          </a:ln>
        </p:spPr>
      </p:cxnSp>
    </p:spTree>
  </p:cSld>
  <p:clrMapOvr>
    <a:masterClrMapping/>
  </p:clrMapOvr>
  <p:transition xmlns:p14="http://schemas.microsoft.com/office/powerpoint/2010/mai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812241" y="81552"/>
            <a:ext cx="10363200" cy="1143000"/>
          </a:xfrm>
          <a:prstGeom prst="rect">
            <a:avLst/>
          </a:prstGeom>
        </p:spPr>
        <p:txBody>
          <a:bodyPr lIns="117825" tIns="117825" rIns="117825" bIns="117825" anchor="ctr" anchorCtr="0">
            <a:noAutofit/>
          </a:bodyPr>
          <a:lstStyle/>
          <a:p>
            <a:pPr lvl="0" rtl="0">
              <a:spcBef>
                <a:spcPts val="0"/>
              </a:spcBef>
              <a:buNone/>
            </a:pPr>
            <a:r>
              <a:rPr lang="en-US" dirty="0">
                <a:solidFill>
                  <a:srgbClr val="9B37AA"/>
                </a:solidFill>
              </a:rPr>
              <a:t>Encryption Basics</a:t>
            </a:r>
          </a:p>
        </p:txBody>
      </p:sp>
      <p:sp>
        <p:nvSpPr>
          <p:cNvPr id="42" name="Shape 42"/>
          <p:cNvSpPr txBox="1">
            <a:spLocks noGrp="1"/>
          </p:cNvSpPr>
          <p:nvPr>
            <p:ph type="body" idx="1"/>
          </p:nvPr>
        </p:nvSpPr>
        <p:spPr>
          <a:xfrm>
            <a:off x="6398096" y="1352550"/>
            <a:ext cx="5349300" cy="4904699"/>
          </a:xfrm>
          <a:prstGeom prst="rect">
            <a:avLst/>
          </a:prstGeom>
        </p:spPr>
        <p:txBody>
          <a:bodyPr lIns="117825" tIns="117825" rIns="117825" bIns="117825" anchor="t" anchorCtr="0">
            <a:noAutofit/>
          </a:bodyPr>
          <a:lstStyle/>
          <a:p>
            <a:pPr marL="0" lvl="0" indent="0" rtl="0">
              <a:lnSpc>
                <a:spcPct val="80000"/>
              </a:lnSpc>
              <a:spcBef>
                <a:spcPts val="0"/>
              </a:spcBef>
              <a:buClr>
                <a:schemeClr val="dk1"/>
              </a:buClr>
              <a:buSzPct val="36666"/>
              <a:buFont typeface="Arial"/>
              <a:buNone/>
            </a:pPr>
            <a:r>
              <a:rPr lang="en-US" sz="3000" b="1">
                <a:solidFill>
                  <a:srgbClr val="6699FF"/>
                </a:solidFill>
              </a:rPr>
              <a:t>Ancient crypto:</a:t>
            </a:r>
          </a:p>
          <a:p>
            <a:pPr marL="457200" lvl="0" indent="-228600" rtl="0">
              <a:lnSpc>
                <a:spcPct val="80000"/>
              </a:lnSpc>
              <a:spcBef>
                <a:spcPts val="520"/>
              </a:spcBef>
              <a:buClr>
                <a:schemeClr val="dk1"/>
              </a:buClr>
              <a:buSzPct val="100000"/>
            </a:pPr>
            <a:r>
              <a:rPr lang="en-US" sz="3000">
                <a:solidFill>
                  <a:schemeClr val="dk1"/>
                </a:solidFill>
              </a:rPr>
              <a:t>Early signs of encryption in Egypt in ~2000 B.C.</a:t>
            </a:r>
          </a:p>
          <a:p>
            <a:pPr marL="457200" lvl="0" indent="0" rtl="0">
              <a:lnSpc>
                <a:spcPct val="80000"/>
              </a:lnSpc>
              <a:spcBef>
                <a:spcPts val="520"/>
              </a:spcBef>
              <a:buClr>
                <a:schemeClr val="dk1"/>
              </a:buClr>
              <a:buFont typeface="Arial"/>
              <a:buNone/>
            </a:pPr>
            <a:endParaRPr sz="3000">
              <a:solidFill>
                <a:schemeClr val="dk1"/>
              </a:solidFill>
            </a:endParaRPr>
          </a:p>
          <a:p>
            <a:pPr marL="457200" lvl="0" indent="-228600" rtl="0">
              <a:lnSpc>
                <a:spcPct val="80000"/>
              </a:lnSpc>
              <a:spcBef>
                <a:spcPts val="520"/>
              </a:spcBef>
              <a:buClr>
                <a:schemeClr val="dk1"/>
              </a:buClr>
              <a:buSzPct val="100000"/>
            </a:pPr>
            <a:r>
              <a:rPr lang="en-US" sz="3000" b="1">
                <a:solidFill>
                  <a:srgbClr val="6B9462"/>
                </a:solidFill>
              </a:rPr>
              <a:t>Letter-based scheme </a:t>
            </a:r>
            <a:r>
              <a:rPr lang="en-US" sz="3000">
                <a:solidFill>
                  <a:schemeClr val="dk1"/>
                </a:solidFill>
              </a:rPr>
              <a:t>(e.g., Caesar’s cipher) ever since</a:t>
            </a:r>
          </a:p>
          <a:p>
            <a:pPr marL="0" lvl="0" indent="0" rtl="0">
              <a:lnSpc>
                <a:spcPct val="100000"/>
              </a:lnSpc>
              <a:spcBef>
                <a:spcPts val="0"/>
              </a:spcBef>
              <a:buClr>
                <a:schemeClr val="dk1"/>
              </a:buClr>
              <a:buFont typeface="Arial"/>
              <a:buNone/>
            </a:pPr>
            <a:endParaRPr sz="3000">
              <a:solidFill>
                <a:schemeClr val="dk1"/>
              </a:solidFill>
            </a:endParaRPr>
          </a:p>
          <a:p>
            <a:pPr lvl="0" rtl="0">
              <a:spcBef>
                <a:spcPts val="0"/>
              </a:spcBef>
              <a:buNone/>
            </a:pPr>
            <a:endParaRPr sz="3000"/>
          </a:p>
        </p:txBody>
      </p:sp>
      <p:pic>
        <p:nvPicPr>
          <p:cNvPr id="43" name="Shape 43"/>
          <p:cNvPicPr preferRelativeResize="0"/>
          <p:nvPr/>
        </p:nvPicPr>
        <p:blipFill>
          <a:blip r:embed="rId3">
            <a:alphaModFix/>
          </a:blip>
          <a:stretch>
            <a:fillRect/>
          </a:stretch>
        </p:blipFill>
        <p:spPr>
          <a:xfrm>
            <a:off x="598050" y="1818912"/>
            <a:ext cx="5577574" cy="3493124"/>
          </a:xfrm>
          <a:prstGeom prst="rect">
            <a:avLst/>
          </a:prstGeom>
          <a:noFill/>
          <a:ln>
            <a:noFill/>
          </a:ln>
        </p:spPr>
      </p:pic>
    </p:spTree>
  </p:cSld>
  <p:clrMapOvr>
    <a:masterClrMapping/>
  </p:clrMapOvr>
  <p:transition xmlns:p14="http://schemas.microsoft.com/office/powerpoint/2010/mai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812241" y="108288"/>
            <a:ext cx="10363200" cy="1143000"/>
          </a:xfrm>
          <a:prstGeom prst="rect">
            <a:avLst/>
          </a:prstGeom>
        </p:spPr>
        <p:txBody>
          <a:bodyPr lIns="117825" tIns="117825" rIns="117825" bIns="117825" anchor="ctr" anchorCtr="0">
            <a:noAutofit/>
          </a:bodyPr>
          <a:lstStyle/>
          <a:p>
            <a:pPr lvl="0" rtl="0">
              <a:spcBef>
                <a:spcPts val="0"/>
              </a:spcBef>
              <a:buNone/>
            </a:pPr>
            <a:r>
              <a:rPr lang="en-US" dirty="0">
                <a:solidFill>
                  <a:srgbClr val="9B37AA"/>
                </a:solidFill>
              </a:rPr>
              <a:t>Encryption Basics</a:t>
            </a:r>
          </a:p>
        </p:txBody>
      </p:sp>
      <p:sp>
        <p:nvSpPr>
          <p:cNvPr id="50" name="Shape 50"/>
          <p:cNvSpPr txBox="1"/>
          <p:nvPr/>
        </p:nvSpPr>
        <p:spPr>
          <a:xfrm>
            <a:off x="559700" y="3452600"/>
            <a:ext cx="5783100" cy="3000000"/>
          </a:xfrm>
          <a:prstGeom prst="rect">
            <a:avLst/>
          </a:prstGeom>
          <a:noFill/>
          <a:ln>
            <a:noFill/>
          </a:ln>
        </p:spPr>
        <p:txBody>
          <a:bodyPr lIns="91425" tIns="91425" rIns="91425" bIns="91425" anchor="ctr" anchorCtr="0">
            <a:noAutofit/>
          </a:bodyPr>
          <a:lstStyle/>
          <a:p>
            <a:pPr marL="342900" lvl="0" indent="-390525" rtl="0">
              <a:lnSpc>
                <a:spcPct val="80000"/>
              </a:lnSpc>
              <a:spcBef>
                <a:spcPts val="600"/>
              </a:spcBef>
              <a:buClr>
                <a:srgbClr val="4E75A8"/>
              </a:buClr>
              <a:buSzPct val="100000"/>
              <a:buFont typeface="Gloria Hallelujah"/>
              <a:buChar char="●"/>
            </a:pPr>
            <a:r>
              <a:rPr lang="en-US" sz="3000" b="1">
                <a:solidFill>
                  <a:srgbClr val="4E75A8"/>
                </a:solidFill>
                <a:latin typeface="Gloria Hallelujah"/>
                <a:ea typeface="Gloria Hallelujah"/>
                <a:cs typeface="Gloria Hallelujah"/>
                <a:sym typeface="Gloria Hallelujah"/>
              </a:rPr>
              <a:t>Symmetric ciphers:</a:t>
            </a:r>
          </a:p>
          <a:p>
            <a:pPr marL="742950" lvl="1" indent="-352425" rtl="0">
              <a:lnSpc>
                <a:spcPct val="80000"/>
              </a:lnSpc>
              <a:spcBef>
                <a:spcPts val="520"/>
              </a:spcBef>
              <a:buClr>
                <a:schemeClr val="dk1"/>
              </a:buClr>
              <a:buSzPct val="100000"/>
              <a:buFont typeface="Gloria Hallelujah"/>
              <a:buChar char="●"/>
            </a:pPr>
            <a:r>
              <a:rPr lang="en-US" sz="3000">
                <a:solidFill>
                  <a:schemeClr val="dk1"/>
                </a:solidFill>
                <a:latin typeface="Gloria Hallelujah"/>
                <a:ea typeface="Gloria Hallelujah"/>
                <a:cs typeface="Gloria Hallelujah"/>
                <a:sym typeface="Gloria Hallelujah"/>
              </a:rPr>
              <a:t>From ancient time to the presence</a:t>
            </a:r>
          </a:p>
          <a:p>
            <a:pPr marR="0" lvl="0" algn="l" rtl="0">
              <a:lnSpc>
                <a:spcPct val="80000"/>
              </a:lnSpc>
              <a:spcBef>
                <a:spcPts val="600"/>
              </a:spcBef>
              <a:spcAft>
                <a:spcPts val="0"/>
              </a:spcAft>
              <a:buNone/>
            </a:pPr>
            <a:endParaRPr/>
          </a:p>
        </p:txBody>
      </p:sp>
      <p:sp>
        <p:nvSpPr>
          <p:cNvPr id="51" name="Shape 51"/>
          <p:cNvSpPr txBox="1"/>
          <p:nvPr/>
        </p:nvSpPr>
        <p:spPr>
          <a:xfrm>
            <a:off x="6334025" y="3376400"/>
            <a:ext cx="5157600" cy="3000000"/>
          </a:xfrm>
          <a:prstGeom prst="rect">
            <a:avLst/>
          </a:prstGeom>
          <a:noFill/>
          <a:ln>
            <a:noFill/>
          </a:ln>
        </p:spPr>
        <p:txBody>
          <a:bodyPr lIns="91425" tIns="91425" rIns="91425" bIns="91425" anchor="ctr" anchorCtr="0">
            <a:noAutofit/>
          </a:bodyPr>
          <a:lstStyle/>
          <a:p>
            <a:pPr marL="342900" lvl="0" indent="-390525" rtl="0">
              <a:lnSpc>
                <a:spcPct val="80000"/>
              </a:lnSpc>
              <a:spcBef>
                <a:spcPts val="600"/>
              </a:spcBef>
              <a:buClr>
                <a:srgbClr val="4E75A8"/>
              </a:buClr>
              <a:buSzPct val="100000"/>
              <a:buFont typeface="Gloria Hallelujah"/>
              <a:buChar char="●"/>
            </a:pPr>
            <a:r>
              <a:rPr lang="en-US" sz="3000" b="1">
                <a:solidFill>
                  <a:srgbClr val="4E75A8"/>
                </a:solidFill>
                <a:latin typeface="Gloria Hallelujah"/>
                <a:ea typeface="Gloria Hallelujah"/>
                <a:cs typeface="Gloria Hallelujah"/>
                <a:sym typeface="Gloria Hallelujah"/>
              </a:rPr>
              <a:t>Asymmetric ciphers</a:t>
            </a:r>
          </a:p>
          <a:p>
            <a:pPr marL="742950" lvl="1" indent="-352425" rtl="0">
              <a:lnSpc>
                <a:spcPct val="80000"/>
              </a:lnSpc>
              <a:spcBef>
                <a:spcPts val="520"/>
              </a:spcBef>
              <a:buClr>
                <a:schemeClr val="dk1"/>
              </a:buClr>
              <a:buSzPct val="100000"/>
              <a:buFont typeface="Gloria Hallelujah"/>
              <a:buChar char="●"/>
            </a:pPr>
            <a:r>
              <a:rPr lang="en-US" sz="3000">
                <a:solidFill>
                  <a:schemeClr val="dk1"/>
                </a:solidFill>
                <a:latin typeface="Gloria Hallelujah"/>
                <a:ea typeface="Gloria Hallelujah"/>
                <a:cs typeface="Gloria Hallelujah"/>
                <a:sym typeface="Gloria Hallelujah"/>
              </a:rPr>
              <a:t>First by Diffie-</a:t>
            </a:r>
            <a:br>
              <a:rPr lang="en-US" sz="3000">
                <a:solidFill>
                  <a:schemeClr val="dk1"/>
                </a:solidFill>
                <a:latin typeface="Gloria Hallelujah"/>
                <a:ea typeface="Gloria Hallelujah"/>
                <a:cs typeface="Gloria Hallelujah"/>
                <a:sym typeface="Gloria Hallelujah"/>
              </a:rPr>
            </a:br>
            <a:r>
              <a:rPr lang="en-US" sz="3000">
                <a:solidFill>
                  <a:schemeClr val="dk1"/>
                </a:solidFill>
                <a:latin typeface="Gloria Hallelujah"/>
                <a:ea typeface="Gloria Hallelujah"/>
                <a:cs typeface="Gloria Hallelujah"/>
                <a:sym typeface="Gloria Hallelujah"/>
              </a:rPr>
              <a:t>Hellman-Merkle in 1976</a:t>
            </a:r>
          </a:p>
        </p:txBody>
      </p:sp>
      <p:pic>
        <p:nvPicPr>
          <p:cNvPr id="52" name="Shape 52"/>
          <p:cNvPicPr preferRelativeResize="0"/>
          <p:nvPr/>
        </p:nvPicPr>
        <p:blipFill>
          <a:blip r:embed="rId3">
            <a:alphaModFix/>
          </a:blip>
          <a:stretch>
            <a:fillRect/>
          </a:stretch>
        </p:blipFill>
        <p:spPr>
          <a:xfrm>
            <a:off x="7517775" y="1626725"/>
            <a:ext cx="2092525" cy="2198749"/>
          </a:xfrm>
          <a:prstGeom prst="rect">
            <a:avLst/>
          </a:prstGeom>
          <a:noFill/>
          <a:ln>
            <a:noFill/>
          </a:ln>
        </p:spPr>
      </p:pic>
      <p:pic>
        <p:nvPicPr>
          <p:cNvPr id="53" name="Shape 53"/>
          <p:cNvPicPr preferRelativeResize="0"/>
          <p:nvPr/>
        </p:nvPicPr>
        <p:blipFill>
          <a:blip r:embed="rId4">
            <a:alphaModFix/>
          </a:blip>
          <a:stretch>
            <a:fillRect/>
          </a:stretch>
        </p:blipFill>
        <p:spPr>
          <a:xfrm>
            <a:off x="1819550" y="1478900"/>
            <a:ext cx="2862404" cy="2346574"/>
          </a:xfrm>
          <a:prstGeom prst="rect">
            <a:avLst/>
          </a:prstGeom>
          <a:noFill/>
          <a:ln>
            <a:noFill/>
          </a:ln>
        </p:spPr>
      </p:pic>
    </p:spTree>
  </p:cSld>
  <p:clrMapOvr>
    <a:masterClrMapping/>
  </p:clrMapOvr>
  <p:transition xmlns:p14="http://schemas.microsoft.com/office/powerpoint/2010/mai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body" idx="1"/>
          </p:nvPr>
        </p:nvSpPr>
        <p:spPr>
          <a:xfrm>
            <a:off x="812241" y="1371600"/>
            <a:ext cx="10363200" cy="4904699"/>
          </a:xfrm>
          <a:prstGeom prst="rect">
            <a:avLst/>
          </a:prstGeom>
        </p:spPr>
        <p:txBody>
          <a:bodyPr lIns="117825" tIns="117825" rIns="117825" bIns="117825" anchor="t" anchorCtr="0">
            <a:noAutofit/>
          </a:bodyPr>
          <a:lstStyle/>
          <a:p>
            <a:pPr marL="342900" lvl="0" indent="-200025" rtl="0">
              <a:lnSpc>
                <a:spcPct val="80000"/>
              </a:lnSpc>
              <a:spcBef>
                <a:spcPts val="600"/>
              </a:spcBef>
              <a:buClr>
                <a:schemeClr val="dk1"/>
              </a:buClr>
              <a:buSzPct val="100000"/>
              <a:buFont typeface="Gloria Hallelujah"/>
            </a:pPr>
            <a:r>
              <a:rPr lang="en-US" sz="3000" b="1">
                <a:solidFill>
                  <a:srgbClr val="4E75A8"/>
                </a:solidFill>
              </a:rPr>
              <a:t>Hybrid schemes - </a:t>
            </a:r>
            <a:r>
              <a:rPr lang="en-US" sz="3000">
                <a:solidFill>
                  <a:schemeClr val="dk1"/>
                </a:solidFill>
              </a:rPr>
              <a:t>most protocols now use both:</a:t>
            </a:r>
          </a:p>
          <a:p>
            <a:pPr lvl="0" rtl="0">
              <a:spcBef>
                <a:spcPts val="0"/>
              </a:spcBef>
              <a:buNone/>
            </a:pPr>
            <a:endParaRPr sz="3000">
              <a:solidFill>
                <a:schemeClr val="dk1"/>
              </a:solidFill>
            </a:endParaRPr>
          </a:p>
        </p:txBody>
      </p:sp>
      <p:sp>
        <p:nvSpPr>
          <p:cNvPr id="60" name="Shape 60"/>
          <p:cNvSpPr txBox="1">
            <a:spLocks noGrp="1"/>
          </p:cNvSpPr>
          <p:nvPr>
            <p:ph type="title"/>
          </p:nvPr>
        </p:nvSpPr>
        <p:spPr>
          <a:xfrm>
            <a:off x="812241" y="94920"/>
            <a:ext cx="10363200" cy="1143000"/>
          </a:xfrm>
          <a:prstGeom prst="rect">
            <a:avLst/>
          </a:prstGeom>
        </p:spPr>
        <p:txBody>
          <a:bodyPr lIns="117825" tIns="117825" rIns="117825" bIns="117825" anchor="ctr" anchorCtr="0">
            <a:noAutofit/>
          </a:bodyPr>
          <a:lstStyle/>
          <a:p>
            <a:pPr lvl="0" rtl="0">
              <a:spcBef>
                <a:spcPts val="0"/>
              </a:spcBef>
              <a:buNone/>
            </a:pPr>
            <a:r>
              <a:rPr lang="en-US" dirty="0">
                <a:solidFill>
                  <a:srgbClr val="9B37AA"/>
                </a:solidFill>
              </a:rPr>
              <a:t>Encryption Basics</a:t>
            </a:r>
          </a:p>
        </p:txBody>
      </p:sp>
      <p:sp>
        <p:nvSpPr>
          <p:cNvPr id="61" name="Shape 61"/>
          <p:cNvSpPr txBox="1"/>
          <p:nvPr/>
        </p:nvSpPr>
        <p:spPr>
          <a:xfrm>
            <a:off x="2634625" y="2249850"/>
            <a:ext cx="8868900" cy="3948900"/>
          </a:xfrm>
          <a:prstGeom prst="rect">
            <a:avLst/>
          </a:prstGeom>
          <a:noFill/>
          <a:ln>
            <a:noFill/>
          </a:ln>
        </p:spPr>
        <p:txBody>
          <a:bodyPr lIns="91425" tIns="91425" rIns="91425" bIns="91425" anchor="ctr" anchorCtr="0">
            <a:noAutofit/>
          </a:bodyPr>
          <a:lstStyle/>
          <a:p>
            <a:pPr marL="742950" lvl="1" indent="-352425" rtl="0">
              <a:lnSpc>
                <a:spcPct val="80000"/>
              </a:lnSpc>
              <a:spcBef>
                <a:spcPts val="520"/>
              </a:spcBef>
              <a:buClr>
                <a:schemeClr val="dk1"/>
              </a:buClr>
              <a:buSzPct val="100000"/>
              <a:buFont typeface="Gloria Hallelujah"/>
              <a:buChar char="●"/>
            </a:pPr>
            <a:r>
              <a:rPr lang="en-US" sz="3000" b="1">
                <a:solidFill>
                  <a:srgbClr val="6B9462"/>
                </a:solidFill>
                <a:latin typeface="Gloria Hallelujah"/>
                <a:ea typeface="Gloria Hallelujah"/>
                <a:cs typeface="Gloria Hallelujah"/>
                <a:sym typeface="Gloria Hallelujah"/>
              </a:rPr>
              <a:t>Asymmetric ciphers </a:t>
            </a:r>
            <a:r>
              <a:rPr lang="en-US" sz="3000">
                <a:solidFill>
                  <a:schemeClr val="dk1"/>
                </a:solidFill>
                <a:latin typeface="Gloria Hallelujah"/>
                <a:ea typeface="Gloria Hallelujah"/>
                <a:cs typeface="Gloria Hallelujah"/>
                <a:sym typeface="Gloria Hallelujah"/>
              </a:rPr>
              <a:t>for authentication, key exchange, and digital signatures</a:t>
            </a:r>
          </a:p>
          <a:p>
            <a:pPr marL="457200" indent="0" rtl="0">
              <a:lnSpc>
                <a:spcPct val="80000"/>
              </a:lnSpc>
              <a:spcBef>
                <a:spcPts val="520"/>
              </a:spcBef>
              <a:buNone/>
            </a:pPr>
            <a:endParaRPr sz="3000">
              <a:solidFill>
                <a:schemeClr val="dk1"/>
              </a:solidFill>
              <a:latin typeface="Gloria Hallelujah"/>
              <a:ea typeface="Gloria Hallelujah"/>
              <a:cs typeface="Gloria Hallelujah"/>
              <a:sym typeface="Gloria Hallelujah"/>
            </a:endParaRPr>
          </a:p>
          <a:p>
            <a:pPr marL="457200" lvl="0" indent="0" rtl="0">
              <a:lnSpc>
                <a:spcPct val="80000"/>
              </a:lnSpc>
              <a:spcBef>
                <a:spcPts val="520"/>
              </a:spcBef>
              <a:buNone/>
            </a:pPr>
            <a:endParaRPr sz="3000">
              <a:solidFill>
                <a:schemeClr val="dk1"/>
              </a:solidFill>
              <a:latin typeface="Gloria Hallelujah"/>
              <a:ea typeface="Gloria Hallelujah"/>
              <a:cs typeface="Gloria Hallelujah"/>
              <a:sym typeface="Gloria Hallelujah"/>
            </a:endParaRPr>
          </a:p>
          <a:p>
            <a:pPr marL="742950" lvl="1" indent="-352425" rtl="0">
              <a:lnSpc>
                <a:spcPct val="80000"/>
              </a:lnSpc>
              <a:spcBef>
                <a:spcPts val="520"/>
              </a:spcBef>
              <a:buClr>
                <a:schemeClr val="dk1"/>
              </a:buClr>
              <a:buSzPct val="100000"/>
              <a:buFont typeface="Gloria Hallelujah"/>
              <a:buChar char="●"/>
            </a:pPr>
            <a:r>
              <a:rPr lang="en-US" sz="3000" b="1">
                <a:solidFill>
                  <a:srgbClr val="6B9462"/>
                </a:solidFill>
                <a:latin typeface="Gloria Hallelujah"/>
                <a:ea typeface="Gloria Hallelujah"/>
                <a:cs typeface="Gloria Hallelujah"/>
                <a:sym typeface="Gloria Hallelujah"/>
              </a:rPr>
              <a:t>Symmetric ciphers </a:t>
            </a:r>
            <a:r>
              <a:rPr lang="en-US" sz="3000">
                <a:solidFill>
                  <a:schemeClr val="dk1"/>
                </a:solidFill>
                <a:latin typeface="Gloria Hallelujah"/>
                <a:ea typeface="Gloria Hallelujah"/>
                <a:cs typeface="Gloria Hallelujah"/>
                <a:sym typeface="Gloria Hallelujah"/>
              </a:rPr>
              <a:t>for encryption of data/traffic</a:t>
            </a:r>
          </a:p>
        </p:txBody>
      </p:sp>
      <p:pic>
        <p:nvPicPr>
          <p:cNvPr id="62" name="Shape 62"/>
          <p:cNvPicPr preferRelativeResize="0"/>
          <p:nvPr/>
        </p:nvPicPr>
        <p:blipFill>
          <a:blip r:embed="rId3">
            <a:alphaModFix/>
          </a:blip>
          <a:stretch>
            <a:fillRect/>
          </a:stretch>
        </p:blipFill>
        <p:spPr>
          <a:xfrm>
            <a:off x="1042237" y="4483325"/>
            <a:ext cx="1632549" cy="1715424"/>
          </a:xfrm>
          <a:prstGeom prst="rect">
            <a:avLst/>
          </a:prstGeom>
          <a:noFill/>
          <a:ln>
            <a:noFill/>
          </a:ln>
        </p:spPr>
      </p:pic>
      <p:pic>
        <p:nvPicPr>
          <p:cNvPr id="63" name="Shape 63"/>
          <p:cNvPicPr preferRelativeResize="0"/>
          <p:nvPr/>
        </p:nvPicPr>
        <p:blipFill>
          <a:blip r:embed="rId4">
            <a:alphaModFix/>
          </a:blip>
          <a:stretch>
            <a:fillRect/>
          </a:stretch>
        </p:blipFill>
        <p:spPr>
          <a:xfrm>
            <a:off x="812250" y="2371638"/>
            <a:ext cx="2092525" cy="1715437"/>
          </a:xfrm>
          <a:prstGeom prst="rect">
            <a:avLst/>
          </a:prstGeom>
          <a:noFill/>
          <a:ln>
            <a:noFill/>
          </a:ln>
        </p:spPr>
      </p:pic>
    </p:spTree>
  </p:cSld>
  <p:clrMapOvr>
    <a:masterClrMapping/>
  </p:clrMapOvr>
  <p:transition xmlns:p14="http://schemas.microsoft.com/office/powerpoint/2010/mai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Shape 69"/>
          <p:cNvPicPr preferRelativeResize="0"/>
          <p:nvPr/>
        </p:nvPicPr>
        <p:blipFill>
          <a:blip r:embed="rId3">
            <a:alphaModFix/>
          </a:blip>
          <a:stretch>
            <a:fillRect/>
          </a:stretch>
        </p:blipFill>
        <p:spPr>
          <a:xfrm>
            <a:off x="650325" y="3051562"/>
            <a:ext cx="10687050" cy="3476625"/>
          </a:xfrm>
          <a:prstGeom prst="rect">
            <a:avLst/>
          </a:prstGeom>
          <a:noFill/>
          <a:ln>
            <a:noFill/>
          </a:ln>
        </p:spPr>
      </p:pic>
      <p:sp>
        <p:nvSpPr>
          <p:cNvPr id="70" name="Shape 70"/>
          <p:cNvSpPr txBox="1">
            <a:spLocks noGrp="1"/>
          </p:cNvSpPr>
          <p:nvPr>
            <p:ph type="title"/>
          </p:nvPr>
        </p:nvSpPr>
        <p:spPr>
          <a:xfrm>
            <a:off x="812241" y="121656"/>
            <a:ext cx="10363200" cy="1143000"/>
          </a:xfrm>
          <a:prstGeom prst="rect">
            <a:avLst/>
          </a:prstGeom>
        </p:spPr>
        <p:txBody>
          <a:bodyPr lIns="117825" tIns="117825" rIns="117825" bIns="117825" anchor="ctr" anchorCtr="0">
            <a:noAutofit/>
          </a:bodyPr>
          <a:lstStyle/>
          <a:p>
            <a:pPr lvl="0" rtl="0">
              <a:spcBef>
                <a:spcPts val="0"/>
              </a:spcBef>
              <a:buNone/>
            </a:pPr>
            <a:r>
              <a:rPr lang="en-US" dirty="0">
                <a:solidFill>
                  <a:srgbClr val="9B37AA"/>
                </a:solidFill>
              </a:rPr>
              <a:t>Attacks on Encryption</a:t>
            </a:r>
          </a:p>
        </p:txBody>
      </p:sp>
      <p:sp>
        <p:nvSpPr>
          <p:cNvPr id="71" name="Shape 71"/>
          <p:cNvSpPr txBox="1">
            <a:spLocks noGrp="1"/>
          </p:cNvSpPr>
          <p:nvPr>
            <p:ph type="body" idx="1"/>
          </p:nvPr>
        </p:nvSpPr>
        <p:spPr>
          <a:xfrm>
            <a:off x="812241" y="1371600"/>
            <a:ext cx="10363200" cy="4904699"/>
          </a:xfrm>
          <a:prstGeom prst="rect">
            <a:avLst/>
          </a:prstGeom>
        </p:spPr>
        <p:txBody>
          <a:bodyPr lIns="117825" tIns="117825" rIns="117825" bIns="117825" anchor="t" anchorCtr="0">
            <a:noAutofit/>
          </a:bodyPr>
          <a:lstStyle/>
          <a:p>
            <a:pPr marL="342900" lvl="0" indent="-190500" rtl="0">
              <a:lnSpc>
                <a:spcPct val="90000"/>
              </a:lnSpc>
              <a:spcBef>
                <a:spcPts val="0"/>
              </a:spcBef>
              <a:buClr>
                <a:srgbClr val="4E75A8"/>
              </a:buClr>
              <a:buSzPct val="100000"/>
              <a:buFont typeface="Gloria Hallelujah"/>
            </a:pPr>
            <a:r>
              <a:rPr lang="en-US" sz="3000" b="1">
                <a:solidFill>
                  <a:srgbClr val="4E75A8"/>
                </a:solidFill>
              </a:rPr>
              <a:t>Break a cipher:</a:t>
            </a:r>
          </a:p>
          <a:p>
            <a:pPr marL="742950" lvl="1" indent="-152400" rtl="0">
              <a:lnSpc>
                <a:spcPct val="90000"/>
              </a:lnSpc>
              <a:spcBef>
                <a:spcPts val="560"/>
              </a:spcBef>
              <a:buClr>
                <a:schemeClr val="dk1"/>
              </a:buClr>
              <a:buSzPct val="100000"/>
              <a:buFont typeface="Gloria Hallelujah"/>
            </a:pPr>
            <a:r>
              <a:rPr lang="en-US" sz="3000" b="1">
                <a:solidFill>
                  <a:srgbClr val="6B9462"/>
                </a:solidFill>
              </a:rPr>
              <a:t>Uncovering</a:t>
            </a:r>
            <a:r>
              <a:rPr lang="en-US" sz="3000">
                <a:solidFill>
                  <a:schemeClr val="dk1"/>
                </a:solidFill>
              </a:rPr>
              <a:t> plaintext </a:t>
            </a:r>
            <a:r>
              <a:rPr lang="en-US" sz="3000" i="1">
                <a:solidFill>
                  <a:schemeClr val="dk1"/>
                </a:solidFill>
              </a:rPr>
              <a:t>p</a:t>
            </a:r>
            <a:r>
              <a:rPr lang="en-US" sz="3000">
                <a:solidFill>
                  <a:schemeClr val="dk1"/>
                </a:solidFill>
              </a:rPr>
              <a:t> from ciphertext </a:t>
            </a:r>
            <a:r>
              <a:rPr lang="en-US" sz="3000" i="1">
                <a:solidFill>
                  <a:schemeClr val="dk1"/>
                </a:solidFill>
              </a:rPr>
              <a:t>c</a:t>
            </a:r>
            <a:r>
              <a:rPr lang="en-US" sz="3000">
                <a:solidFill>
                  <a:schemeClr val="dk1"/>
                </a:solidFill>
              </a:rPr>
              <a:t>, or, alternatively, </a:t>
            </a:r>
            <a:r>
              <a:rPr lang="en-US" sz="3000" b="1">
                <a:solidFill>
                  <a:srgbClr val="6B9462"/>
                </a:solidFill>
              </a:rPr>
              <a:t>discovering </a:t>
            </a:r>
            <a:r>
              <a:rPr lang="en-US" sz="3000">
                <a:solidFill>
                  <a:schemeClr val="dk1"/>
                </a:solidFill>
              </a:rPr>
              <a:t>the key</a:t>
            </a:r>
          </a:p>
        </p:txBody>
      </p:sp>
    </p:spTree>
  </p:cSld>
  <p:clrMapOvr>
    <a:masterClrMapping/>
  </p:clrMapOvr>
  <p:transition xmlns:p14="http://schemas.microsoft.com/office/powerpoint/2010/mai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body" idx="1"/>
          </p:nvPr>
        </p:nvSpPr>
        <p:spPr>
          <a:xfrm>
            <a:off x="4887600" y="1371600"/>
            <a:ext cx="6980700" cy="4904699"/>
          </a:xfrm>
          <a:prstGeom prst="rect">
            <a:avLst/>
          </a:prstGeom>
        </p:spPr>
        <p:txBody>
          <a:bodyPr lIns="117825" tIns="117825" rIns="117825" bIns="117825" anchor="t" anchorCtr="0">
            <a:noAutofit/>
          </a:bodyPr>
          <a:lstStyle/>
          <a:p>
            <a:pPr marL="342900" lvl="0" indent="-190500" rtl="0">
              <a:lnSpc>
                <a:spcPct val="90000"/>
              </a:lnSpc>
              <a:spcBef>
                <a:spcPts val="640"/>
              </a:spcBef>
              <a:buClr>
                <a:srgbClr val="4E75A8"/>
              </a:buClr>
              <a:buSzPct val="100000"/>
              <a:buFont typeface="Gloria Hallelujah"/>
            </a:pPr>
            <a:r>
              <a:rPr lang="en-US" sz="3000" b="1">
                <a:solidFill>
                  <a:srgbClr val="4E75A8"/>
                </a:solidFill>
              </a:rPr>
              <a:t>Brute-force attack</a:t>
            </a:r>
          </a:p>
          <a:p>
            <a:pPr marL="1143000" lvl="2" indent="-129539" rtl="0">
              <a:lnSpc>
                <a:spcPct val="90000"/>
              </a:lnSpc>
              <a:spcBef>
                <a:spcPts val="560"/>
              </a:spcBef>
              <a:buClr>
                <a:schemeClr val="dk1"/>
              </a:buClr>
              <a:buSzPct val="100000"/>
              <a:buFont typeface="Gloria Hallelujah"/>
            </a:pPr>
            <a:r>
              <a:rPr lang="en-US" sz="3000">
                <a:solidFill>
                  <a:schemeClr val="dk1"/>
                </a:solidFill>
              </a:rPr>
              <a:t>E.g., try all possible keys</a:t>
            </a:r>
          </a:p>
          <a:p>
            <a:pPr marL="342900" lvl="0" indent="-190500" rtl="0">
              <a:lnSpc>
                <a:spcPct val="90000"/>
              </a:lnSpc>
              <a:spcBef>
                <a:spcPts val="640"/>
              </a:spcBef>
              <a:buClr>
                <a:srgbClr val="4E75A8"/>
              </a:buClr>
              <a:buSzPct val="100000"/>
              <a:buFont typeface="Gloria Hallelujah"/>
            </a:pPr>
            <a:r>
              <a:rPr lang="en-US" sz="3000" b="1">
                <a:solidFill>
                  <a:srgbClr val="4E75A8"/>
                </a:solidFill>
              </a:rPr>
              <a:t>Cryptanalysis</a:t>
            </a:r>
          </a:p>
          <a:p>
            <a:pPr marL="1143000" lvl="2" indent="-129539" rtl="0">
              <a:lnSpc>
                <a:spcPct val="90000"/>
              </a:lnSpc>
              <a:spcBef>
                <a:spcPts val="560"/>
              </a:spcBef>
              <a:buClr>
                <a:schemeClr val="dk1"/>
              </a:buClr>
              <a:buSzPct val="100000"/>
              <a:buFont typeface="Gloria Hallelujah"/>
            </a:pPr>
            <a:r>
              <a:rPr lang="en-US" sz="3000">
                <a:solidFill>
                  <a:schemeClr val="dk1"/>
                </a:solidFill>
              </a:rPr>
              <a:t>Analysis of the algorithm</a:t>
            </a:r>
            <a:br>
              <a:rPr lang="en-US" sz="3000">
                <a:solidFill>
                  <a:schemeClr val="dk1"/>
                </a:solidFill>
              </a:rPr>
            </a:br>
            <a:r>
              <a:rPr lang="en-US" sz="3000">
                <a:solidFill>
                  <a:schemeClr val="dk1"/>
                </a:solidFill>
              </a:rPr>
              <a:t>and data characteristics</a:t>
            </a:r>
          </a:p>
          <a:p>
            <a:pPr marL="342900" lvl="0" indent="-190500" rtl="0">
              <a:lnSpc>
                <a:spcPct val="90000"/>
              </a:lnSpc>
              <a:spcBef>
                <a:spcPts val="640"/>
              </a:spcBef>
              <a:buClr>
                <a:srgbClr val="4E75A8"/>
              </a:buClr>
              <a:buSzPct val="100000"/>
              <a:buFont typeface="Gloria Hallelujah"/>
            </a:pPr>
            <a:r>
              <a:rPr lang="en-US" sz="3000" b="1">
                <a:solidFill>
                  <a:srgbClr val="4E75A8"/>
                </a:solidFill>
              </a:rPr>
              <a:t>Implementation attacks</a:t>
            </a:r>
          </a:p>
          <a:p>
            <a:pPr marL="1143000" lvl="2" indent="-129539" rtl="0">
              <a:lnSpc>
                <a:spcPct val="90000"/>
              </a:lnSpc>
              <a:spcBef>
                <a:spcPts val="560"/>
              </a:spcBef>
              <a:buClr>
                <a:schemeClr val="dk1"/>
              </a:buClr>
              <a:buSzPct val="100000"/>
              <a:buFont typeface="Gloria Hallelujah"/>
            </a:pPr>
            <a:r>
              <a:rPr lang="en-US" sz="3000">
                <a:solidFill>
                  <a:schemeClr val="dk1"/>
                </a:solidFill>
              </a:rPr>
              <a:t>E.g., side channel analysis</a:t>
            </a:r>
          </a:p>
          <a:p>
            <a:pPr marL="342900" lvl="0" indent="-190500" rtl="0">
              <a:lnSpc>
                <a:spcPct val="90000"/>
              </a:lnSpc>
              <a:spcBef>
                <a:spcPts val="640"/>
              </a:spcBef>
              <a:buClr>
                <a:srgbClr val="4E75A8"/>
              </a:buClr>
              <a:buSzPct val="100000"/>
              <a:buFont typeface="Gloria Hallelujah"/>
            </a:pPr>
            <a:r>
              <a:rPr lang="en-US" sz="3000" b="1">
                <a:solidFill>
                  <a:srgbClr val="4E75A8"/>
                </a:solidFill>
              </a:rPr>
              <a:t>Social-engineering attacks</a:t>
            </a:r>
          </a:p>
        </p:txBody>
      </p:sp>
      <p:sp>
        <p:nvSpPr>
          <p:cNvPr id="78" name="Shape 78"/>
          <p:cNvSpPr txBox="1">
            <a:spLocks noGrp="1"/>
          </p:cNvSpPr>
          <p:nvPr>
            <p:ph type="title"/>
          </p:nvPr>
        </p:nvSpPr>
        <p:spPr>
          <a:xfrm>
            <a:off x="812241" y="94920"/>
            <a:ext cx="10363200" cy="1143000"/>
          </a:xfrm>
          <a:prstGeom prst="rect">
            <a:avLst/>
          </a:prstGeom>
        </p:spPr>
        <p:txBody>
          <a:bodyPr lIns="117825" tIns="117825" rIns="117825" bIns="117825" anchor="ctr" anchorCtr="0">
            <a:noAutofit/>
          </a:bodyPr>
          <a:lstStyle/>
          <a:p>
            <a:pPr lvl="0" rtl="0">
              <a:spcBef>
                <a:spcPts val="0"/>
              </a:spcBef>
              <a:buNone/>
            </a:pPr>
            <a:r>
              <a:rPr lang="en-US" dirty="0">
                <a:solidFill>
                  <a:srgbClr val="9B37AA"/>
                </a:solidFill>
              </a:rPr>
              <a:t>Attacks on Encryption</a:t>
            </a:r>
          </a:p>
        </p:txBody>
      </p:sp>
      <p:pic>
        <p:nvPicPr>
          <p:cNvPr id="79" name="Shape 79"/>
          <p:cNvPicPr preferRelativeResize="0"/>
          <p:nvPr/>
        </p:nvPicPr>
        <p:blipFill>
          <a:blip r:embed="rId3">
            <a:alphaModFix/>
          </a:blip>
          <a:stretch>
            <a:fillRect/>
          </a:stretch>
        </p:blipFill>
        <p:spPr>
          <a:xfrm>
            <a:off x="748597" y="1771000"/>
            <a:ext cx="3561824" cy="3569799"/>
          </a:xfrm>
          <a:prstGeom prst="rect">
            <a:avLst/>
          </a:prstGeom>
          <a:noFill/>
          <a:ln>
            <a:noFill/>
          </a:ln>
        </p:spPr>
      </p:pic>
    </p:spTree>
  </p:cSld>
  <p:clrMapOvr>
    <a:masterClrMapping/>
  </p:clrMapOvr>
  <p:transition xmlns:p14="http://schemas.microsoft.com/office/powerpoint/2010/mai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2473666" y="202202"/>
            <a:ext cx="10363200" cy="1143000"/>
          </a:xfrm>
          <a:prstGeom prst="rect">
            <a:avLst/>
          </a:prstGeom>
        </p:spPr>
        <p:txBody>
          <a:bodyPr lIns="117825" tIns="117825" rIns="117825" bIns="117825" anchor="ctr" anchorCtr="0">
            <a:noAutofit/>
          </a:bodyPr>
          <a:lstStyle/>
          <a:p>
            <a:pPr lvl="0" algn="l" rtl="0">
              <a:spcBef>
                <a:spcPts val="0"/>
              </a:spcBef>
              <a:buNone/>
            </a:pPr>
            <a:r>
              <a:rPr lang="en-US" dirty="0">
                <a:solidFill>
                  <a:srgbClr val="9B37AA"/>
                </a:solidFill>
              </a:rPr>
              <a:t>Encryption Attack Quiz</a:t>
            </a:r>
          </a:p>
        </p:txBody>
      </p:sp>
      <p:sp>
        <p:nvSpPr>
          <p:cNvPr id="86" name="Shape 86"/>
          <p:cNvSpPr txBox="1">
            <a:spLocks noGrp="1"/>
          </p:cNvSpPr>
          <p:nvPr>
            <p:ph type="body" idx="1"/>
          </p:nvPr>
        </p:nvSpPr>
        <p:spPr>
          <a:xfrm>
            <a:off x="3812387" y="3087336"/>
            <a:ext cx="8612699" cy="3352499"/>
          </a:xfrm>
          <a:prstGeom prst="rect">
            <a:avLst/>
          </a:prstGeom>
        </p:spPr>
        <p:txBody>
          <a:bodyPr lIns="117825" tIns="117825" rIns="117825" bIns="117825" anchor="t" anchorCtr="0">
            <a:noAutofit/>
          </a:bodyPr>
          <a:lstStyle/>
          <a:p>
            <a:pPr marL="0" lvl="0" indent="0" rtl="0">
              <a:lnSpc>
                <a:spcPct val="150000"/>
              </a:lnSpc>
              <a:spcBef>
                <a:spcPts val="560"/>
              </a:spcBef>
              <a:buNone/>
            </a:pPr>
            <a:r>
              <a:rPr lang="en-US" sz="3000" dirty="0">
                <a:solidFill>
                  <a:schemeClr val="dk1"/>
                </a:solidFill>
              </a:rPr>
              <a:t>use a longer key length</a:t>
            </a:r>
          </a:p>
          <a:p>
            <a:pPr marL="0" lvl="0" indent="0" rtl="0">
              <a:lnSpc>
                <a:spcPct val="150000"/>
              </a:lnSpc>
              <a:spcBef>
                <a:spcPts val="560"/>
              </a:spcBef>
              <a:buNone/>
            </a:pPr>
            <a:r>
              <a:rPr lang="en-US" sz="3000" dirty="0">
                <a:solidFill>
                  <a:schemeClr val="dk1"/>
                </a:solidFill>
              </a:rPr>
              <a:t>use a shorter key length</a:t>
            </a:r>
          </a:p>
          <a:p>
            <a:pPr marL="0" lvl="0" indent="0" rtl="0">
              <a:lnSpc>
                <a:spcPct val="150000"/>
              </a:lnSpc>
              <a:spcBef>
                <a:spcPts val="560"/>
              </a:spcBef>
              <a:buNone/>
            </a:pPr>
            <a:r>
              <a:rPr lang="en-US" sz="3000" dirty="0">
                <a:solidFill>
                  <a:schemeClr val="dk1"/>
                </a:solidFill>
              </a:rPr>
              <a:t>use a more complex algorithm</a:t>
            </a:r>
          </a:p>
          <a:p>
            <a:pPr marL="0" lvl="0" indent="0" rtl="0">
              <a:lnSpc>
                <a:spcPct val="150000"/>
              </a:lnSpc>
              <a:spcBef>
                <a:spcPts val="560"/>
              </a:spcBef>
              <a:buNone/>
            </a:pPr>
            <a:r>
              <a:rPr lang="en-US" sz="3000" dirty="0">
                <a:solidFill>
                  <a:schemeClr val="dk1"/>
                </a:solidFill>
              </a:rPr>
              <a:t>use a harder to guess key</a:t>
            </a:r>
          </a:p>
          <a:p>
            <a:pPr lvl="0" rtl="0">
              <a:lnSpc>
                <a:spcPct val="150000"/>
              </a:lnSpc>
              <a:spcBef>
                <a:spcPts val="0"/>
              </a:spcBef>
              <a:buClr>
                <a:schemeClr val="dk1"/>
              </a:buClr>
              <a:buFont typeface="Arial"/>
              <a:buNone/>
            </a:pPr>
            <a:endParaRPr sz="3000" dirty="0">
              <a:solidFill>
                <a:schemeClr val="dk1"/>
              </a:solidFill>
            </a:endParaRPr>
          </a:p>
          <a:p>
            <a:pPr marL="0" lvl="0" indent="0" rtl="0">
              <a:lnSpc>
                <a:spcPct val="150000"/>
              </a:lnSpc>
              <a:spcBef>
                <a:spcPts val="0"/>
              </a:spcBef>
              <a:buClr>
                <a:schemeClr val="dk1"/>
              </a:buClr>
              <a:buFont typeface="Arial"/>
              <a:buNone/>
            </a:pPr>
            <a:endParaRPr sz="3000" dirty="0">
              <a:solidFill>
                <a:schemeClr val="dk1"/>
              </a:solidFill>
            </a:endParaRPr>
          </a:p>
        </p:txBody>
      </p:sp>
      <p:pic>
        <p:nvPicPr>
          <p:cNvPr id="87" name="Shape 87"/>
          <p:cNvPicPr preferRelativeResize="0"/>
          <p:nvPr/>
        </p:nvPicPr>
        <p:blipFill>
          <a:blip r:embed="rId3">
            <a:alphaModFix/>
          </a:blip>
          <a:stretch>
            <a:fillRect/>
          </a:stretch>
        </p:blipFill>
        <p:spPr>
          <a:xfrm>
            <a:off x="606696" y="890371"/>
            <a:ext cx="1617449" cy="1785496"/>
          </a:xfrm>
          <a:prstGeom prst="rect">
            <a:avLst/>
          </a:prstGeom>
          <a:noFill/>
          <a:ln>
            <a:noFill/>
          </a:ln>
        </p:spPr>
      </p:pic>
      <p:sp>
        <p:nvSpPr>
          <p:cNvPr id="88" name="Shape 88"/>
          <p:cNvSpPr txBox="1"/>
          <p:nvPr/>
        </p:nvSpPr>
        <p:spPr>
          <a:xfrm>
            <a:off x="2544975" y="1267875"/>
            <a:ext cx="8506200" cy="1785600"/>
          </a:xfrm>
          <a:prstGeom prst="rect">
            <a:avLst/>
          </a:prstGeom>
          <a:noFill/>
          <a:ln>
            <a:noFill/>
          </a:ln>
        </p:spPr>
        <p:txBody>
          <a:bodyPr lIns="91425" tIns="91425" rIns="91425" bIns="91425" anchor="ctr" anchorCtr="0">
            <a:noAutofit/>
          </a:bodyPr>
          <a:lstStyle/>
          <a:p>
            <a:pPr lvl="0" rtl="0">
              <a:lnSpc>
                <a:spcPct val="100000"/>
              </a:lnSpc>
              <a:spcBef>
                <a:spcPts val="0"/>
              </a:spcBef>
              <a:buNone/>
            </a:pPr>
            <a:r>
              <a:rPr lang="en-US" sz="3000">
                <a:solidFill>
                  <a:schemeClr val="dk1"/>
                </a:solidFill>
                <a:latin typeface="Gloria Hallelujah"/>
                <a:ea typeface="Gloria Hallelujah"/>
                <a:cs typeface="Gloria Hallelujah"/>
                <a:sym typeface="Gloria Hallelujah"/>
              </a:rPr>
              <a:t>If the only form of attack that could be made on an encryption algorithm is </a:t>
            </a:r>
            <a:r>
              <a:rPr lang="en-US" sz="3000" b="1">
                <a:solidFill>
                  <a:srgbClr val="4E75A8"/>
                </a:solidFill>
                <a:latin typeface="Gloria Hallelujah"/>
                <a:ea typeface="Gloria Hallelujah"/>
                <a:cs typeface="Gloria Hallelujah"/>
                <a:sym typeface="Gloria Hallelujah"/>
              </a:rPr>
              <a:t>brute- force</a:t>
            </a:r>
            <a:r>
              <a:rPr lang="en-US" sz="3000">
                <a:solidFill>
                  <a:schemeClr val="dk1"/>
                </a:solidFill>
                <a:latin typeface="Gloria Hallelujah"/>
                <a:ea typeface="Gloria Hallelujah"/>
                <a:cs typeface="Gloria Hallelujah"/>
                <a:sym typeface="Gloria Hallelujah"/>
              </a:rPr>
              <a:t>, then the </a:t>
            </a:r>
            <a:r>
              <a:rPr lang="en-US" sz="3000" b="1">
                <a:solidFill>
                  <a:srgbClr val="4E75A8"/>
                </a:solidFill>
                <a:latin typeface="Gloria Hallelujah"/>
                <a:ea typeface="Gloria Hallelujah"/>
                <a:cs typeface="Gloria Hallelujah"/>
                <a:sym typeface="Gloria Hallelujah"/>
              </a:rPr>
              <a:t>way to counter such attacks</a:t>
            </a:r>
            <a:r>
              <a:rPr lang="en-US" sz="3000">
                <a:solidFill>
                  <a:schemeClr val="dk1"/>
                </a:solidFill>
                <a:latin typeface="Gloria Hallelujah"/>
                <a:ea typeface="Gloria Hallelujah"/>
                <a:cs typeface="Gloria Hallelujah"/>
                <a:sym typeface="Gloria Hallelujah"/>
              </a:rPr>
              <a:t> would be to...</a:t>
            </a:r>
          </a:p>
        </p:txBody>
      </p:sp>
      <p:sp>
        <p:nvSpPr>
          <p:cNvPr id="89" name="Shape 89"/>
          <p:cNvSpPr/>
          <p:nvPr/>
        </p:nvSpPr>
        <p:spPr>
          <a:xfrm>
            <a:off x="2885462" y="3279275"/>
            <a:ext cx="686399" cy="686399"/>
          </a:xfrm>
          <a:prstGeom prst="ellipse">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0" name="Shape 90"/>
          <p:cNvSpPr/>
          <p:nvPr/>
        </p:nvSpPr>
        <p:spPr>
          <a:xfrm>
            <a:off x="2885462" y="4041875"/>
            <a:ext cx="686399" cy="686399"/>
          </a:xfrm>
          <a:prstGeom prst="ellipse">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1" name="Shape 91"/>
          <p:cNvSpPr/>
          <p:nvPr/>
        </p:nvSpPr>
        <p:spPr>
          <a:xfrm>
            <a:off x="2885464" y="4804475"/>
            <a:ext cx="686399" cy="686399"/>
          </a:xfrm>
          <a:prstGeom prst="ellipse">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2" name="Shape 92"/>
          <p:cNvSpPr/>
          <p:nvPr/>
        </p:nvSpPr>
        <p:spPr>
          <a:xfrm>
            <a:off x="2885464" y="5567075"/>
            <a:ext cx="686399" cy="686399"/>
          </a:xfrm>
          <a:prstGeom prst="ellipse">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sld>
</file>

<file path=ppt/theme/theme1.xml><?xml version="1.0" encoding="utf-8"?>
<a:theme xmlns:a="http://schemas.openxmlformats.org/drawingml/2006/main" name="1_591wF97">
  <a:themeElements>
    <a:clrScheme name="591wF97 1">
      <a:dk1>
        <a:srgbClr val="000000"/>
      </a:dk1>
      <a:lt1>
        <a:srgbClr val="FFFFFF"/>
      </a:lt1>
      <a:dk2>
        <a:srgbClr val="3333FF"/>
      </a:dk2>
      <a:lt2>
        <a:srgbClr val="00FFFF"/>
      </a:lt2>
      <a:accent1>
        <a:srgbClr val="00CCCC"/>
      </a:accent1>
      <a:accent2>
        <a:srgbClr val="CC99FF"/>
      </a:accent2>
      <a:accent3>
        <a:srgbClr val="ADADFF"/>
      </a:accent3>
      <a:accent4>
        <a:srgbClr val="DADADA"/>
      </a:accent4>
      <a:accent5>
        <a:srgbClr val="AAE2E2"/>
      </a:accent5>
      <a:accent6>
        <a:srgbClr val="B98AE7"/>
      </a:accent6>
      <a:hlink>
        <a:srgbClr val="6600CC"/>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4892</Words>
  <Application>Microsoft Macintosh PowerPoint</Application>
  <PresentationFormat>Custom</PresentationFormat>
  <Paragraphs>581</Paragraphs>
  <Slides>35</Slides>
  <Notes>35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Gloria Hallelujah</vt:lpstr>
      <vt:lpstr>Antic Slab</vt:lpstr>
      <vt:lpstr>Questrial</vt:lpstr>
      <vt:lpstr>1_591wF97</vt:lpstr>
      <vt:lpstr>Intro to Cryptography</vt:lpstr>
      <vt:lpstr>Encryption/Decryption</vt:lpstr>
      <vt:lpstr>Encryption/Decryption</vt:lpstr>
      <vt:lpstr>Encryption Basics</vt:lpstr>
      <vt:lpstr>Encryption Basics</vt:lpstr>
      <vt:lpstr>Encryption Basics</vt:lpstr>
      <vt:lpstr>Attacks on Encryption</vt:lpstr>
      <vt:lpstr>Attacks on Encryption</vt:lpstr>
      <vt:lpstr>Encryption Attack Quiz</vt:lpstr>
      <vt:lpstr>Simple Ciphers Quiz</vt:lpstr>
      <vt:lpstr>Simple Ciphers</vt:lpstr>
      <vt:lpstr>Letter Frequency of Ciphers</vt:lpstr>
      <vt:lpstr>Letter Frequency of Ciphers</vt:lpstr>
      <vt:lpstr>Monoalphabetic Cipher Quiz</vt:lpstr>
      <vt:lpstr>Vigenere Cipher</vt:lpstr>
      <vt:lpstr>Vigenere Cipher Quiz</vt:lpstr>
      <vt:lpstr>What should be Kept Secret?</vt:lpstr>
      <vt:lpstr>Types of Cryptography</vt:lpstr>
      <vt:lpstr>Hash Functions</vt:lpstr>
      <vt:lpstr>Hash Functions for Passwords</vt:lpstr>
      <vt:lpstr>Hash Function Quiz</vt:lpstr>
      <vt:lpstr>Symmetric Encryption</vt:lpstr>
      <vt:lpstr>Comparison of Encryption Algorithms</vt:lpstr>
      <vt:lpstr>Comparison of Encryption Algorithms</vt:lpstr>
      <vt:lpstr>Symmetric Encryption Quiz</vt:lpstr>
      <vt:lpstr>Asymmetric Encryption</vt:lpstr>
      <vt:lpstr>Asymmetric Encryption</vt:lpstr>
      <vt:lpstr>Asymmetric Encryption Quiz</vt:lpstr>
      <vt:lpstr>Digital Signatures</vt:lpstr>
      <vt:lpstr>Digital Signatures</vt:lpstr>
      <vt:lpstr>Digital Envelopes</vt:lpstr>
      <vt:lpstr>Digital Envelopes</vt:lpstr>
      <vt:lpstr>Digital Envelopes</vt:lpstr>
      <vt:lpstr>Encryption Quiz</vt:lpstr>
      <vt:lpstr>Intro to Cryptography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Cryptography</dc:title>
  <cp:lastModifiedBy>Wenke Lee</cp:lastModifiedBy>
  <cp:revision>2</cp:revision>
  <dcterms:modified xsi:type="dcterms:W3CDTF">2015-10-16T02:30:31Z</dcterms:modified>
</cp:coreProperties>
</file>